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7" r:id="rId3"/>
    <p:sldId id="278" r:id="rId4"/>
    <p:sldId id="260" r:id="rId5"/>
    <p:sldId id="261" r:id="rId6"/>
    <p:sldId id="275" r:id="rId7"/>
    <p:sldId id="273" r:id="rId8"/>
    <p:sldId id="277" r:id="rId9"/>
    <p:sldId id="276" r:id="rId10"/>
    <p:sldId id="274" r:id="rId11"/>
    <p:sldId id="264" r:id="rId12"/>
    <p:sldId id="28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409" autoAdjust="0"/>
  </p:normalViewPr>
  <p:slideViewPr>
    <p:cSldViewPr snapToGrid="0">
      <p:cViewPr varScale="1">
        <p:scale>
          <a:sx n="56" d="100"/>
          <a:sy n="56" d="100"/>
        </p:scale>
        <p:origin x="84"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ADDC44-4F45-4AA8-867E-D0CA0C52678E}" type="datetimeFigureOut">
              <a:rPr kumimoji="1" lang="ja-JP" altLang="en-US" smtClean="0"/>
              <a:t>2023/12/26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3A1F10-C2B3-49ED-94D2-B93EC88BDD53}" type="slidenum">
              <a:rPr kumimoji="1" lang="ja-JP" altLang="en-US" smtClean="0"/>
              <a:t>‹#›</a:t>
            </a:fld>
            <a:endParaRPr kumimoji="1" lang="ja-JP" altLang="en-US"/>
          </a:p>
        </p:txBody>
      </p:sp>
    </p:spTree>
    <p:extLst>
      <p:ext uri="{BB962C8B-B14F-4D97-AF65-F5344CB8AC3E}">
        <p14:creationId xmlns:p14="http://schemas.microsoft.com/office/powerpoint/2010/main" val="35230276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BSL3</a:t>
            </a:r>
            <a:r>
              <a:rPr kumimoji="1" lang="ja-JP" altLang="en-US"/>
              <a:t>実験室における換気</a:t>
            </a:r>
            <a:r>
              <a:rPr kumimoji="1" lang="ja-JP" altLang="en-US" dirty="0"/>
              <a:t>回数</a:t>
            </a:r>
          </a:p>
        </p:txBody>
      </p:sp>
      <p:sp>
        <p:nvSpPr>
          <p:cNvPr id="4" name="スライド番号プレースホルダー 3"/>
          <p:cNvSpPr>
            <a:spLocks noGrp="1"/>
          </p:cNvSpPr>
          <p:nvPr>
            <p:ph type="sldNum" sz="quarter" idx="5"/>
          </p:nvPr>
        </p:nvSpPr>
        <p:spPr/>
        <p:txBody>
          <a:bodyPr/>
          <a:lstStyle/>
          <a:p>
            <a:fld id="{283A1F10-C2B3-49ED-94D2-B93EC88BDD53}" type="slidenum">
              <a:rPr kumimoji="1" lang="ja-JP" altLang="en-US" smtClean="0"/>
              <a:t>1</a:t>
            </a:fld>
            <a:endParaRPr kumimoji="1" lang="ja-JP" altLang="en-US"/>
          </a:p>
        </p:txBody>
      </p:sp>
    </p:spTree>
    <p:extLst>
      <p:ext uri="{BB962C8B-B14F-4D97-AF65-F5344CB8AC3E}">
        <p14:creationId xmlns:p14="http://schemas.microsoft.com/office/powerpoint/2010/main" val="2494688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BSL3</a:t>
            </a:r>
            <a:r>
              <a:rPr kumimoji="1" lang="ja-JP" altLang="en-US" dirty="0"/>
              <a:t>実験室の換気回数</a:t>
            </a:r>
          </a:p>
          <a:p>
            <a:r>
              <a:rPr kumimoji="1" lang="ja-JP" altLang="en-US" dirty="0"/>
              <a:t>・ クリーンルーム </a:t>
            </a:r>
            <a:r>
              <a:rPr kumimoji="1" lang="en-US" altLang="ja-JP" dirty="0"/>
              <a:t>{</a:t>
            </a:r>
            <a:r>
              <a:rPr kumimoji="1" lang="ja-JP" altLang="en-US" dirty="0"/>
              <a:t>清浄室</a:t>
            </a:r>
            <a:r>
              <a:rPr kumimoji="1" lang="en-US" altLang="ja-JP" dirty="0"/>
              <a:t>} </a:t>
            </a:r>
            <a:r>
              <a:rPr kumimoji="1" lang="ja-JP" altLang="en-US" dirty="0"/>
              <a:t>の場合、</a:t>
            </a:r>
            <a:r>
              <a:rPr kumimoji="1" lang="en-US" altLang="ja-JP" dirty="0"/>
              <a:t>1</a:t>
            </a:r>
            <a:r>
              <a:rPr kumimoji="1" lang="ja-JP" altLang="en-US" dirty="0"/>
              <a:t>方向気流は、</a:t>
            </a:r>
            <a:r>
              <a:rPr kumimoji="1" lang="en-US" altLang="ja-JP" dirty="0"/>
              <a:t>ISO14644</a:t>
            </a:r>
            <a:r>
              <a:rPr kumimoji="1" lang="ja-JP" altLang="en-US" dirty="0"/>
              <a:t>のクラス</a:t>
            </a:r>
            <a:r>
              <a:rPr kumimoji="1" lang="en-US" altLang="ja-JP" dirty="0"/>
              <a:t>5 (FS209B</a:t>
            </a:r>
            <a:r>
              <a:rPr kumimoji="1" lang="ja-JP" altLang="en-US" dirty="0"/>
              <a:t>のクラス</a:t>
            </a:r>
            <a:r>
              <a:rPr kumimoji="1" lang="en-US" altLang="ja-JP" dirty="0"/>
              <a:t>100)</a:t>
            </a:r>
            <a:r>
              <a:rPr kumimoji="1" lang="ja-JP" altLang="en-US" dirty="0"/>
              <a:t> や、もっと清浄なものに適用され、非</a:t>
            </a:r>
            <a:r>
              <a:rPr kumimoji="1" lang="en-US" altLang="ja-JP" dirty="0"/>
              <a:t>1</a:t>
            </a:r>
            <a:r>
              <a:rPr kumimoji="1" lang="ja-JP" altLang="en-US" dirty="0"/>
              <a:t>方向気流は、クラス</a:t>
            </a:r>
            <a:r>
              <a:rPr kumimoji="1" lang="en-US" altLang="ja-JP" dirty="0"/>
              <a:t>6</a:t>
            </a:r>
            <a:r>
              <a:rPr kumimoji="1" lang="ja-JP" altLang="en-US" dirty="0"/>
              <a:t>や、もっと汚れたものに適用される。また、通常、クラス</a:t>
            </a:r>
            <a:r>
              <a:rPr kumimoji="1" lang="en-US" altLang="ja-JP" dirty="0"/>
              <a:t>6</a:t>
            </a:r>
            <a:r>
              <a:rPr kumimoji="1" lang="ja-JP" altLang="en-US" dirty="0"/>
              <a:t>は、換気回数は</a:t>
            </a:r>
            <a:r>
              <a:rPr kumimoji="1" lang="en-US" altLang="ja-JP" dirty="0"/>
              <a:t>40</a:t>
            </a:r>
            <a:r>
              <a:rPr kumimoji="1" lang="ja-JP" altLang="en-US" dirty="0"/>
              <a:t>で、クラス</a:t>
            </a:r>
            <a:r>
              <a:rPr kumimoji="1" lang="en-US" altLang="ja-JP" dirty="0"/>
              <a:t>7</a:t>
            </a:r>
            <a:r>
              <a:rPr kumimoji="1" lang="ja-JP" altLang="en-US" dirty="0"/>
              <a:t>は、換気回数は</a:t>
            </a:r>
            <a:r>
              <a:rPr kumimoji="1" lang="en-US" altLang="ja-JP" dirty="0"/>
              <a:t>20</a:t>
            </a:r>
            <a:r>
              <a:rPr kumimoji="1" lang="ja-JP" altLang="en-US" dirty="0"/>
              <a:t>で、クラス</a:t>
            </a:r>
            <a:r>
              <a:rPr kumimoji="1" lang="en-US" altLang="ja-JP" dirty="0"/>
              <a:t>8</a:t>
            </a:r>
            <a:r>
              <a:rPr kumimoji="1" lang="ja-JP" altLang="en-US" dirty="0"/>
              <a:t>は、換気回数は</a:t>
            </a:r>
            <a:r>
              <a:rPr kumimoji="1" lang="en-US" altLang="ja-JP" dirty="0"/>
              <a:t>15</a:t>
            </a:r>
            <a:r>
              <a:rPr kumimoji="1" lang="ja-JP" altLang="en-US" dirty="0"/>
              <a:t>である。</a:t>
            </a:r>
          </a:p>
          <a:p>
            <a:r>
              <a:rPr kumimoji="1" lang="ja-JP" altLang="en-US" dirty="0"/>
              <a:t>・ </a:t>
            </a:r>
            <a:r>
              <a:rPr kumimoji="1" lang="en-US" altLang="ja-JP" dirty="0"/>
              <a:t>BSL3</a:t>
            </a:r>
            <a:r>
              <a:rPr kumimoji="1" lang="ja-JP" altLang="en-US" dirty="0"/>
              <a:t>実験室の場合、風量は換気回数だけで決定できない。しかしながら、もし、実験室の面積は</a:t>
            </a:r>
            <a:r>
              <a:rPr kumimoji="1" lang="en-US" altLang="ja-JP" dirty="0"/>
              <a:t>20m2</a:t>
            </a:r>
            <a:r>
              <a:rPr kumimoji="1" lang="ja-JP" altLang="en-US" dirty="0"/>
              <a:t>で、また部屋の高さは</a:t>
            </a:r>
            <a:r>
              <a:rPr kumimoji="1" lang="en-US" altLang="ja-JP" dirty="0"/>
              <a:t>2.5m</a:t>
            </a:r>
            <a:r>
              <a:rPr kumimoji="1" lang="ja-JP" altLang="en-US" dirty="0"/>
              <a:t>で、</a:t>
            </a:r>
            <a:r>
              <a:rPr kumimoji="1" lang="en-US" altLang="ja-JP" dirty="0"/>
              <a:t>2</a:t>
            </a:r>
            <a:r>
              <a:rPr kumimoji="1" lang="ja-JP" altLang="en-US" dirty="0"/>
              <a:t>つのクラス</a:t>
            </a:r>
            <a:r>
              <a:rPr kumimoji="1" lang="en-US" altLang="ja-JP" dirty="0"/>
              <a:t>II</a:t>
            </a:r>
            <a:r>
              <a:rPr kumimoji="1" lang="ja-JP" altLang="en-US" dirty="0"/>
              <a:t>の</a:t>
            </a:r>
            <a:r>
              <a:rPr kumimoji="1" lang="en-US" altLang="ja-JP" dirty="0"/>
              <a:t>BSC (</a:t>
            </a:r>
            <a:r>
              <a:rPr kumimoji="1" lang="ja-JP" altLang="en-US" dirty="0"/>
              <a:t>それぞれ排気風量は</a:t>
            </a:r>
            <a:r>
              <a:rPr kumimoji="1" lang="en-US" altLang="ja-JP" dirty="0"/>
              <a:t>500m3/</a:t>
            </a:r>
            <a:r>
              <a:rPr kumimoji="1" lang="ja-JP" altLang="en-US" dirty="0"/>
              <a:t>時</a:t>
            </a:r>
            <a:r>
              <a:rPr kumimoji="1" lang="en-US" altLang="ja-JP" dirty="0"/>
              <a:t>) </a:t>
            </a:r>
            <a:r>
              <a:rPr kumimoji="1" lang="ja-JP" altLang="en-US" dirty="0"/>
              <a:t>は存在すれば、少なくとも、換気回数は</a:t>
            </a:r>
            <a:r>
              <a:rPr kumimoji="1" lang="en-US" altLang="ja-JP" dirty="0"/>
              <a:t>20</a:t>
            </a:r>
            <a:r>
              <a:rPr kumimoji="1" lang="ja-JP" altLang="en-US" dirty="0"/>
              <a:t>である。</a:t>
            </a:r>
          </a:p>
        </p:txBody>
      </p:sp>
      <p:sp>
        <p:nvSpPr>
          <p:cNvPr id="4" name="スライド番号プレースホルダー 3"/>
          <p:cNvSpPr>
            <a:spLocks noGrp="1"/>
          </p:cNvSpPr>
          <p:nvPr>
            <p:ph type="sldNum" sz="quarter" idx="5"/>
          </p:nvPr>
        </p:nvSpPr>
        <p:spPr/>
        <p:txBody>
          <a:bodyPr/>
          <a:lstStyle/>
          <a:p>
            <a:fld id="{283A1F10-C2B3-49ED-94D2-B93EC88BDD53}" type="slidenum">
              <a:rPr kumimoji="1" lang="ja-JP" altLang="en-US" smtClean="0"/>
              <a:t>10</a:t>
            </a:fld>
            <a:endParaRPr kumimoji="1" lang="ja-JP" altLang="en-US"/>
          </a:p>
        </p:txBody>
      </p:sp>
    </p:spTree>
    <p:extLst>
      <p:ext uri="{BB962C8B-B14F-4D97-AF65-F5344CB8AC3E}">
        <p14:creationId xmlns:p14="http://schemas.microsoft.com/office/powerpoint/2010/main" val="1244114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何分必要か？</a:t>
            </a:r>
          </a:p>
          <a:p>
            <a:r>
              <a:rPr kumimoji="1" lang="ja-JP" altLang="en-US" dirty="0"/>
              <a:t>・ </a:t>
            </a:r>
            <a:r>
              <a:rPr kumimoji="1" lang="en-US" altLang="ja-JP" dirty="0"/>
              <a:t>C</a:t>
            </a:r>
            <a:r>
              <a:rPr kumimoji="1" lang="ja-JP" altLang="en-US" dirty="0"/>
              <a:t>＝</a:t>
            </a:r>
            <a:r>
              <a:rPr kumimoji="1" lang="en-US" altLang="ja-JP" dirty="0"/>
              <a:t>C0×10</a:t>
            </a:r>
            <a:r>
              <a:rPr kumimoji="1" lang="ja-JP" altLang="en-US" dirty="0"/>
              <a:t>の</a:t>
            </a:r>
            <a:r>
              <a:rPr kumimoji="1" lang="en-US" altLang="ja-JP" dirty="0"/>
              <a:t>-0.6knt</a:t>
            </a:r>
            <a:r>
              <a:rPr kumimoji="1" lang="ja-JP" altLang="en-US" dirty="0"/>
              <a:t>乗は、</a:t>
            </a:r>
            <a:r>
              <a:rPr kumimoji="1" lang="en-US" altLang="ja-JP" dirty="0"/>
              <a:t>t</a:t>
            </a:r>
            <a:r>
              <a:rPr kumimoji="1" lang="ja-JP" altLang="en-US" dirty="0"/>
              <a:t>＝</a:t>
            </a:r>
            <a:r>
              <a:rPr kumimoji="1" lang="en-US" altLang="ja-JP" dirty="0"/>
              <a:t>Log10 (C0/C)</a:t>
            </a:r>
            <a:r>
              <a:rPr kumimoji="1" lang="ja-JP" altLang="en-US" dirty="0"/>
              <a:t>／</a:t>
            </a:r>
            <a:r>
              <a:rPr kumimoji="1" lang="en-US" altLang="ja-JP" dirty="0"/>
              <a:t>0.6kn</a:t>
            </a:r>
            <a:r>
              <a:rPr kumimoji="1" lang="ja-JP" altLang="en-US" dirty="0"/>
              <a:t>へ変形</a:t>
            </a:r>
            <a:r>
              <a:rPr kumimoji="1" lang="ja-JP" altLang="en-US"/>
              <a:t>できる。・ </a:t>
            </a:r>
            <a:r>
              <a:rPr kumimoji="1" lang="ja-JP" altLang="en-US" dirty="0"/>
              <a:t>もし、</a:t>
            </a:r>
            <a:r>
              <a:rPr kumimoji="1" lang="en-US" altLang="ja-JP" dirty="0"/>
              <a:t>C0/C</a:t>
            </a:r>
            <a:r>
              <a:rPr kumimoji="1" lang="ja-JP" altLang="en-US" dirty="0"/>
              <a:t>は</a:t>
            </a:r>
            <a:r>
              <a:rPr kumimoji="1" lang="en-US" altLang="ja-JP" dirty="0"/>
              <a:t>10</a:t>
            </a:r>
            <a:r>
              <a:rPr kumimoji="1" lang="ja-JP" altLang="en-US" dirty="0"/>
              <a:t>で、また、</a:t>
            </a:r>
            <a:r>
              <a:rPr kumimoji="1" lang="en-US" altLang="ja-JP" dirty="0"/>
              <a:t>n</a:t>
            </a:r>
            <a:r>
              <a:rPr kumimoji="1" lang="ja-JP" altLang="en-US" dirty="0"/>
              <a:t>は</a:t>
            </a:r>
            <a:r>
              <a:rPr kumimoji="1" lang="en-US" altLang="ja-JP" dirty="0"/>
              <a:t>20</a:t>
            </a:r>
            <a:r>
              <a:rPr kumimoji="1" lang="ja-JP" altLang="en-US" dirty="0"/>
              <a:t>であれば、</a:t>
            </a:r>
            <a:r>
              <a:rPr kumimoji="1" lang="en-US" altLang="ja-JP" dirty="0"/>
              <a:t>t</a:t>
            </a:r>
            <a:r>
              <a:rPr kumimoji="1" lang="ja-JP" altLang="en-US" dirty="0"/>
              <a:t>は</a:t>
            </a:r>
            <a:r>
              <a:rPr kumimoji="1" lang="en-US" altLang="ja-JP" dirty="0"/>
              <a:t>11.5</a:t>
            </a:r>
            <a:r>
              <a:rPr kumimoji="1" lang="ja-JP" altLang="en-US" dirty="0"/>
              <a:t>分である。もし、</a:t>
            </a:r>
            <a:r>
              <a:rPr kumimoji="1" lang="en-US" altLang="ja-JP" dirty="0"/>
              <a:t>n</a:t>
            </a:r>
            <a:r>
              <a:rPr kumimoji="1" lang="ja-JP" altLang="en-US" dirty="0"/>
              <a:t>は</a:t>
            </a:r>
            <a:r>
              <a:rPr kumimoji="1" lang="en-US" altLang="ja-JP" dirty="0"/>
              <a:t>12</a:t>
            </a:r>
            <a:r>
              <a:rPr kumimoji="1" lang="ja-JP" altLang="en-US" dirty="0"/>
              <a:t>であれば、</a:t>
            </a:r>
            <a:r>
              <a:rPr kumimoji="1" lang="en-US" altLang="ja-JP" dirty="0"/>
              <a:t>t</a:t>
            </a:r>
            <a:r>
              <a:rPr kumimoji="1" lang="ja-JP" altLang="en-US" dirty="0"/>
              <a:t>は</a:t>
            </a:r>
            <a:r>
              <a:rPr kumimoji="1" lang="en-US" altLang="ja-JP" dirty="0"/>
              <a:t>19.1</a:t>
            </a:r>
            <a:r>
              <a:rPr kumimoji="1" lang="ja-JP" altLang="en-US" dirty="0"/>
              <a:t>分である。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もし、</a:t>
            </a:r>
            <a:r>
              <a:rPr kumimoji="1" lang="en-US" altLang="ja-JP" dirty="0"/>
              <a:t>C0/C</a:t>
            </a:r>
            <a:r>
              <a:rPr kumimoji="1" lang="ja-JP" altLang="en-US" dirty="0"/>
              <a:t>は</a:t>
            </a:r>
            <a:r>
              <a:rPr kumimoji="1" lang="en-US" altLang="ja-JP" dirty="0"/>
              <a:t>100</a:t>
            </a:r>
            <a:r>
              <a:rPr kumimoji="1" lang="ja-JP" altLang="en-US" dirty="0"/>
              <a:t>で、また、</a:t>
            </a:r>
            <a:r>
              <a:rPr kumimoji="1" lang="en-US" altLang="ja-JP" dirty="0"/>
              <a:t>n</a:t>
            </a:r>
            <a:r>
              <a:rPr kumimoji="1" lang="ja-JP" altLang="en-US" dirty="0"/>
              <a:t>は</a:t>
            </a:r>
            <a:r>
              <a:rPr kumimoji="1" lang="en-US" altLang="ja-JP" dirty="0"/>
              <a:t>20</a:t>
            </a:r>
            <a:r>
              <a:rPr kumimoji="1" lang="ja-JP" altLang="en-US" dirty="0"/>
              <a:t>であれば、</a:t>
            </a:r>
            <a:r>
              <a:rPr kumimoji="1" lang="en-US" altLang="ja-JP" dirty="0"/>
              <a:t>t</a:t>
            </a:r>
            <a:r>
              <a:rPr kumimoji="1" lang="ja-JP" altLang="en-US" dirty="0"/>
              <a:t>は</a:t>
            </a:r>
            <a:r>
              <a:rPr kumimoji="1" lang="en-US" altLang="ja-JP" dirty="0"/>
              <a:t>23</a:t>
            </a:r>
            <a:r>
              <a:rPr kumimoji="1" lang="ja-JP" altLang="en-US" dirty="0"/>
              <a:t>分である。もし、</a:t>
            </a:r>
            <a:r>
              <a:rPr kumimoji="1" lang="en-US" altLang="ja-JP" dirty="0"/>
              <a:t>n</a:t>
            </a:r>
            <a:r>
              <a:rPr kumimoji="1" lang="ja-JP" altLang="en-US" dirty="0"/>
              <a:t>は</a:t>
            </a:r>
            <a:r>
              <a:rPr kumimoji="1" lang="en-US" altLang="ja-JP" dirty="0"/>
              <a:t>12</a:t>
            </a:r>
            <a:r>
              <a:rPr kumimoji="1" lang="ja-JP" altLang="en-US" dirty="0"/>
              <a:t>であれば、</a:t>
            </a:r>
            <a:r>
              <a:rPr kumimoji="1" lang="en-US" altLang="ja-JP" dirty="0"/>
              <a:t>t</a:t>
            </a:r>
            <a:r>
              <a:rPr kumimoji="1" lang="ja-JP" altLang="en-US" dirty="0"/>
              <a:t>は</a:t>
            </a:r>
            <a:r>
              <a:rPr kumimoji="1" lang="en-US" altLang="ja-JP" dirty="0"/>
              <a:t>38.2</a:t>
            </a:r>
            <a:r>
              <a:rPr kumimoji="1" lang="ja-JP" altLang="en-US" dirty="0"/>
              <a:t>分である。</a:t>
            </a:r>
            <a:endParaRPr kumimoji="1" lang="en-US" altLang="ja-JP" dirty="0"/>
          </a:p>
          <a:p>
            <a:r>
              <a:rPr kumimoji="1" lang="ja-JP" altLang="en-US" dirty="0"/>
              <a:t>・ あなたは、待っている間に、新聞や漫画を読むことができる。ナンセンス！・ しかしながら、実験室の空気は漏れるか否かより、実験室はどれほど危険な粒子を持つかは、もっと　</a:t>
            </a:r>
            <a:r>
              <a:rPr kumimoji="1" lang="en-US" altLang="ja-JP" dirty="0"/>
              <a:t>(</a:t>
            </a:r>
            <a:r>
              <a:rPr kumimoji="1" lang="ja-JP" altLang="en-US" dirty="0"/>
              <a:t>真に</a:t>
            </a:r>
            <a:r>
              <a:rPr kumimoji="1" lang="en-US" altLang="ja-JP" dirty="0"/>
              <a:t>) </a:t>
            </a:r>
            <a:r>
              <a:rPr kumimoji="1" lang="ja-JP" altLang="en-US" dirty="0"/>
              <a:t>重要である。</a:t>
            </a:r>
          </a:p>
        </p:txBody>
      </p:sp>
      <p:sp>
        <p:nvSpPr>
          <p:cNvPr id="4" name="スライド番号プレースホルダー 3"/>
          <p:cNvSpPr>
            <a:spLocks noGrp="1"/>
          </p:cNvSpPr>
          <p:nvPr>
            <p:ph type="sldNum" sz="quarter" idx="5"/>
          </p:nvPr>
        </p:nvSpPr>
        <p:spPr/>
        <p:txBody>
          <a:bodyPr/>
          <a:lstStyle/>
          <a:p>
            <a:fld id="{283A1F10-C2B3-49ED-94D2-B93EC88BDD53}" type="slidenum">
              <a:rPr kumimoji="1" lang="ja-JP" altLang="en-US" smtClean="0"/>
              <a:t>11</a:t>
            </a:fld>
            <a:endParaRPr kumimoji="1" lang="ja-JP" altLang="en-US"/>
          </a:p>
        </p:txBody>
      </p:sp>
    </p:spTree>
    <p:extLst>
      <p:ext uri="{BB962C8B-B14F-4D97-AF65-F5344CB8AC3E}">
        <p14:creationId xmlns:p14="http://schemas.microsoft.com/office/powerpoint/2010/main" val="3631375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終り</a:t>
            </a:r>
          </a:p>
          <a:p>
            <a:r>
              <a:rPr kumimoji="1" lang="ja-JP" altLang="en-US" dirty="0"/>
              <a:t>・ トレーニングコースにご協力いただきまして、ありがとうございます。</a:t>
            </a:r>
          </a:p>
          <a:p>
            <a:r>
              <a:rPr kumimoji="1" lang="ja-JP" altLang="en-US" dirty="0"/>
              <a:t>・ </a:t>
            </a:r>
            <a:r>
              <a:rPr kumimoji="1" lang="en-US" altLang="ja-JP" dirty="0"/>
              <a:t>Email: mikiikka277@hb.tp1.jp</a:t>
            </a:r>
          </a:p>
          <a:p>
            <a:r>
              <a:rPr kumimoji="1" lang="ja-JP" altLang="en-US" dirty="0"/>
              <a:t>・ </a:t>
            </a:r>
            <a:r>
              <a:rPr kumimoji="1" lang="en-US" altLang="ja-JP" dirty="0"/>
              <a:t>Facebook: Miki Hideki</a:t>
            </a:r>
          </a:p>
          <a:p>
            <a:r>
              <a:rPr kumimoji="1" lang="ja-JP" altLang="en-US" dirty="0"/>
              <a:t>・ 文書サーバー</a:t>
            </a:r>
            <a:r>
              <a:rPr kumimoji="1" lang="en-US" altLang="ja-JP" dirty="0"/>
              <a:t>: http://gaga.jellybean.jp/indexbsl.html</a:t>
            </a:r>
          </a:p>
        </p:txBody>
      </p:sp>
      <p:sp>
        <p:nvSpPr>
          <p:cNvPr id="4" name="スライド番号プレースホルダー 3"/>
          <p:cNvSpPr>
            <a:spLocks noGrp="1"/>
          </p:cNvSpPr>
          <p:nvPr>
            <p:ph type="sldNum" sz="quarter" idx="5"/>
          </p:nvPr>
        </p:nvSpPr>
        <p:spPr/>
        <p:txBody>
          <a:bodyPr/>
          <a:lstStyle/>
          <a:p>
            <a:fld id="{283A1F10-C2B3-49ED-94D2-B93EC88BDD53}" type="slidenum">
              <a:rPr kumimoji="1" lang="ja-JP" altLang="en-US" smtClean="0"/>
              <a:t>12</a:t>
            </a:fld>
            <a:endParaRPr kumimoji="1" lang="ja-JP" altLang="en-US"/>
          </a:p>
        </p:txBody>
      </p:sp>
    </p:spTree>
    <p:extLst>
      <p:ext uri="{BB962C8B-B14F-4D97-AF65-F5344CB8AC3E}">
        <p14:creationId xmlns:p14="http://schemas.microsoft.com/office/powerpoint/2010/main" val="73088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あなたは、「換気回数」を知っているか？</a:t>
            </a:r>
          </a:p>
          <a:p>
            <a:r>
              <a:rPr kumimoji="1" lang="ja-JP" altLang="en-US" dirty="0"/>
              <a:t>・ 換気回数は、下のように定義される。</a:t>
            </a:r>
            <a:endParaRPr kumimoji="1" lang="en-US" altLang="ja-JP" dirty="0"/>
          </a:p>
          <a:p>
            <a:r>
              <a:rPr kumimoji="1" lang="ja-JP" altLang="en-US" dirty="0"/>
              <a:t>・ 換気回数</a:t>
            </a:r>
            <a:r>
              <a:rPr kumimoji="1" lang="en-US" altLang="ja-JP" dirty="0"/>
              <a:t>[</a:t>
            </a:r>
            <a:r>
              <a:rPr kumimoji="1" lang="ja-JP" altLang="en-US" dirty="0"/>
              <a:t>回</a:t>
            </a:r>
            <a:r>
              <a:rPr kumimoji="1" lang="en-US" altLang="ja-JP" dirty="0"/>
              <a:t>/</a:t>
            </a:r>
            <a:r>
              <a:rPr kumimoji="1" lang="ja-JP" altLang="en-US" dirty="0"/>
              <a:t>時</a:t>
            </a:r>
            <a:r>
              <a:rPr kumimoji="1" lang="en-US" altLang="ja-JP" dirty="0"/>
              <a:t>]</a:t>
            </a:r>
            <a:r>
              <a:rPr kumimoji="1" lang="ja-JP" altLang="en-US" dirty="0"/>
              <a:t>＝風量</a:t>
            </a:r>
            <a:r>
              <a:rPr kumimoji="1" lang="en-US" altLang="ja-JP" dirty="0"/>
              <a:t>[m3/</a:t>
            </a:r>
            <a:r>
              <a:rPr kumimoji="1" lang="ja-JP" altLang="en-US" dirty="0"/>
              <a:t>時</a:t>
            </a:r>
            <a:r>
              <a:rPr kumimoji="1" lang="en-US" altLang="ja-JP" dirty="0"/>
              <a:t>]</a:t>
            </a:r>
            <a:r>
              <a:rPr kumimoji="1" lang="ja-JP" altLang="en-US" dirty="0"/>
              <a:t>／部屋の容積</a:t>
            </a:r>
            <a:r>
              <a:rPr kumimoji="1" lang="en-US" altLang="ja-JP" dirty="0"/>
              <a:t>[m3]</a:t>
            </a:r>
            <a:r>
              <a:rPr kumimoji="1" lang="ja-JP" altLang="en-US" dirty="0"/>
              <a:t> </a:t>
            </a:r>
          </a:p>
        </p:txBody>
      </p:sp>
      <p:sp>
        <p:nvSpPr>
          <p:cNvPr id="4" name="スライド番号プレースホルダー 3"/>
          <p:cNvSpPr>
            <a:spLocks noGrp="1"/>
          </p:cNvSpPr>
          <p:nvPr>
            <p:ph type="sldNum" sz="quarter" idx="5"/>
          </p:nvPr>
        </p:nvSpPr>
        <p:spPr/>
        <p:txBody>
          <a:bodyPr/>
          <a:lstStyle/>
          <a:p>
            <a:fld id="{283A1F10-C2B3-49ED-94D2-B93EC88BDD53}" type="slidenum">
              <a:rPr kumimoji="1" lang="ja-JP" altLang="en-US" smtClean="0"/>
              <a:t>2</a:t>
            </a:fld>
            <a:endParaRPr kumimoji="1" lang="ja-JP" altLang="en-US"/>
          </a:p>
        </p:txBody>
      </p:sp>
    </p:spTree>
    <p:extLst>
      <p:ext uri="{BB962C8B-B14F-4D97-AF65-F5344CB8AC3E}">
        <p14:creationId xmlns:p14="http://schemas.microsoft.com/office/powerpoint/2010/main" val="4157713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あなたは、換気回数は何を意味するかを知っているか？</a:t>
            </a:r>
            <a:endParaRPr kumimoji="1" lang="en-US" altLang="ja-JP" dirty="0"/>
          </a:p>
          <a:p>
            <a:r>
              <a:rPr kumimoji="1" lang="ja-JP" altLang="en-US" dirty="0"/>
              <a:t>・ 換気回数は、部屋の空気は大まかに何回交換されるかを意味する。</a:t>
            </a:r>
            <a:endParaRPr kumimoji="1" lang="en-US" altLang="ja-JP" dirty="0"/>
          </a:p>
          <a:p>
            <a:r>
              <a:rPr kumimoji="1" lang="ja-JP" altLang="en-US" dirty="0"/>
              <a:t>・ 換気回数は、部屋の風量を大まかに設計するために使用される。例えば、もし、部屋の面積は</a:t>
            </a:r>
            <a:r>
              <a:rPr kumimoji="1" lang="en-US" altLang="ja-JP" dirty="0"/>
              <a:t>20m2</a:t>
            </a:r>
            <a:r>
              <a:rPr kumimoji="1" lang="ja-JP" altLang="en-US" dirty="0"/>
              <a:t>で、また部屋の高さは</a:t>
            </a:r>
            <a:r>
              <a:rPr kumimoji="1" lang="en-US" altLang="ja-JP" dirty="0"/>
              <a:t>3m</a:t>
            </a:r>
            <a:r>
              <a:rPr kumimoji="1" lang="ja-JP" altLang="en-US" dirty="0"/>
              <a:t>であれば、部屋の容積は、</a:t>
            </a:r>
            <a:r>
              <a:rPr kumimoji="1" lang="en-US" altLang="ja-JP" dirty="0"/>
              <a:t>60m3</a:t>
            </a:r>
            <a:r>
              <a:rPr kumimoji="1" lang="ja-JP" altLang="en-US" dirty="0"/>
              <a:t>である。もし、換気回数は</a:t>
            </a:r>
            <a:r>
              <a:rPr kumimoji="1" lang="en-US" altLang="ja-JP" dirty="0"/>
              <a:t>20</a:t>
            </a:r>
            <a:r>
              <a:rPr kumimoji="1" lang="ja-JP" altLang="en-US" dirty="0"/>
              <a:t>回</a:t>
            </a:r>
            <a:r>
              <a:rPr kumimoji="1" lang="en-US" altLang="ja-JP" dirty="0"/>
              <a:t>/</a:t>
            </a:r>
            <a:r>
              <a:rPr kumimoji="1" lang="ja-JP" altLang="en-US" dirty="0"/>
              <a:t>時であれば、風量は</a:t>
            </a:r>
            <a:r>
              <a:rPr kumimoji="1" lang="en-US" altLang="ja-JP" dirty="0"/>
              <a:t>1200m3/</a:t>
            </a:r>
            <a:r>
              <a:rPr kumimoji="1" lang="ja-JP" altLang="en-US" dirty="0"/>
              <a:t>時である。</a:t>
            </a:r>
            <a:endParaRPr kumimoji="1" lang="en-US" altLang="ja-JP" dirty="0"/>
          </a:p>
          <a:p>
            <a:r>
              <a:rPr kumimoji="1" lang="ja-JP" altLang="en-US" dirty="0"/>
              <a:t>・ 言い換えると、換気回数は、部屋の空気を交換するのに、大まかに何分かかるかを意味する。・ 例えば、もし、換気回数は</a:t>
            </a:r>
            <a:r>
              <a:rPr kumimoji="1" lang="en-US" altLang="ja-JP" dirty="0"/>
              <a:t>12</a:t>
            </a:r>
            <a:r>
              <a:rPr kumimoji="1" lang="ja-JP" altLang="en-US" dirty="0"/>
              <a:t>回</a:t>
            </a:r>
            <a:r>
              <a:rPr kumimoji="1" lang="en-US" altLang="ja-JP" dirty="0"/>
              <a:t>/</a:t>
            </a:r>
            <a:r>
              <a:rPr kumimoji="1" lang="ja-JP" altLang="en-US" dirty="0"/>
              <a:t>時であれば、部屋の空気を交換するのに</a:t>
            </a:r>
            <a:r>
              <a:rPr kumimoji="1" lang="en-US" altLang="ja-JP" dirty="0"/>
              <a:t>5</a:t>
            </a:r>
            <a:r>
              <a:rPr kumimoji="1" lang="ja-JP" altLang="en-US" dirty="0"/>
              <a:t>分かかる。</a:t>
            </a:r>
          </a:p>
        </p:txBody>
      </p:sp>
      <p:sp>
        <p:nvSpPr>
          <p:cNvPr id="4" name="スライド番号プレースホルダー 3"/>
          <p:cNvSpPr>
            <a:spLocks noGrp="1"/>
          </p:cNvSpPr>
          <p:nvPr>
            <p:ph type="sldNum" sz="quarter" idx="5"/>
          </p:nvPr>
        </p:nvSpPr>
        <p:spPr/>
        <p:txBody>
          <a:bodyPr/>
          <a:lstStyle/>
          <a:p>
            <a:fld id="{283A1F10-C2B3-49ED-94D2-B93EC88BDD53}" type="slidenum">
              <a:rPr kumimoji="1" lang="ja-JP" altLang="en-US" smtClean="0"/>
              <a:t>3</a:t>
            </a:fld>
            <a:endParaRPr kumimoji="1" lang="ja-JP" altLang="en-US"/>
          </a:p>
        </p:txBody>
      </p:sp>
    </p:spTree>
    <p:extLst>
      <p:ext uri="{BB962C8B-B14F-4D97-AF65-F5344CB8AC3E}">
        <p14:creationId xmlns:p14="http://schemas.microsoft.com/office/powerpoint/2010/main" val="3345057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あなたは、それほど長く待てますか？</a:t>
            </a:r>
          </a:p>
          <a:p>
            <a:r>
              <a:rPr kumimoji="1" lang="ja-JP" altLang="en-US" dirty="0"/>
              <a:t>・ もし、実験室と前室の間のドアが開かれれば、これらの部屋の間の差圧は、ほぼ</a:t>
            </a:r>
            <a:r>
              <a:rPr kumimoji="1" lang="en-US" altLang="ja-JP" dirty="0"/>
              <a:t>0</a:t>
            </a:r>
            <a:r>
              <a:rPr kumimoji="1" lang="ja-JP" altLang="en-US" dirty="0"/>
              <a:t>になり、そのため、実験室の空気は、前室へ流入する。</a:t>
            </a:r>
          </a:p>
          <a:p>
            <a:r>
              <a:rPr kumimoji="1" lang="ja-JP" altLang="en-US" dirty="0"/>
              <a:t>・ もし、前室と隣の部屋の間のドアがすぐに開かれれば、実験室の空気を含む前室の空気は、隣の部屋へ流入する。</a:t>
            </a:r>
            <a:endParaRPr kumimoji="1" lang="en-US" altLang="ja-JP" dirty="0"/>
          </a:p>
          <a:p>
            <a:r>
              <a:rPr kumimoji="1" lang="ja-JP" altLang="en-US" dirty="0"/>
              <a:t>・ そのため、ユーザーは、前室の空気が交換されるまで、待たなければならない。もし、換気回数は</a:t>
            </a:r>
            <a:r>
              <a:rPr kumimoji="1" lang="en-US" altLang="ja-JP" dirty="0"/>
              <a:t>12</a:t>
            </a:r>
            <a:r>
              <a:rPr kumimoji="1" lang="ja-JP" altLang="en-US" dirty="0"/>
              <a:t>回</a:t>
            </a:r>
            <a:r>
              <a:rPr kumimoji="1" lang="en-US" altLang="ja-JP" dirty="0"/>
              <a:t>/h</a:t>
            </a:r>
            <a:r>
              <a:rPr kumimoji="1" lang="ja-JP" altLang="en-US" dirty="0"/>
              <a:t>であれば、ユーザーは大まかに</a:t>
            </a:r>
            <a:r>
              <a:rPr kumimoji="1" lang="en-US" altLang="ja-JP" dirty="0"/>
              <a:t>5</a:t>
            </a:r>
            <a:r>
              <a:rPr kumimoji="1" lang="ja-JP" altLang="en-US" dirty="0"/>
              <a:t>分待たなければならない。</a:t>
            </a:r>
            <a:endParaRPr kumimoji="1" lang="en-US" altLang="ja-JP" dirty="0"/>
          </a:p>
          <a:p>
            <a:r>
              <a:rPr kumimoji="1" lang="ja-JP" altLang="en-US" dirty="0"/>
              <a:t>・ あなたは、</a:t>
            </a:r>
            <a:r>
              <a:rPr kumimoji="1" lang="en-US" altLang="ja-JP" dirty="0"/>
              <a:t>5</a:t>
            </a:r>
            <a:r>
              <a:rPr kumimoji="1" lang="ja-JP" altLang="en-US" dirty="0"/>
              <a:t>分 </a:t>
            </a:r>
            <a:r>
              <a:rPr kumimoji="1" lang="en-US" altLang="ja-JP" dirty="0"/>
              <a:t>(</a:t>
            </a:r>
            <a:r>
              <a:rPr kumimoji="1" lang="ja-JP" altLang="en-US" dirty="0"/>
              <a:t>実際には、もっと</a:t>
            </a:r>
            <a:r>
              <a:rPr kumimoji="1" lang="en-US" altLang="ja-JP" dirty="0"/>
              <a:t>) </a:t>
            </a:r>
            <a:r>
              <a:rPr kumimoji="1" lang="ja-JP" altLang="en-US" dirty="0"/>
              <a:t>待てますか？</a:t>
            </a:r>
          </a:p>
        </p:txBody>
      </p:sp>
      <p:sp>
        <p:nvSpPr>
          <p:cNvPr id="4" name="スライド番号プレースホルダー 3"/>
          <p:cNvSpPr>
            <a:spLocks noGrp="1"/>
          </p:cNvSpPr>
          <p:nvPr>
            <p:ph type="sldNum" sz="quarter" idx="5"/>
          </p:nvPr>
        </p:nvSpPr>
        <p:spPr/>
        <p:txBody>
          <a:bodyPr/>
          <a:lstStyle/>
          <a:p>
            <a:fld id="{283A1F10-C2B3-49ED-94D2-B93EC88BDD53}" type="slidenum">
              <a:rPr kumimoji="1" lang="ja-JP" altLang="en-US" smtClean="0"/>
              <a:t>4</a:t>
            </a:fld>
            <a:endParaRPr kumimoji="1" lang="ja-JP" altLang="en-US"/>
          </a:p>
        </p:txBody>
      </p:sp>
    </p:spTree>
    <p:extLst>
      <p:ext uri="{BB962C8B-B14F-4D97-AF65-F5344CB8AC3E}">
        <p14:creationId xmlns:p14="http://schemas.microsoft.com/office/powerpoint/2010/main" val="1951471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あなたは、</a:t>
            </a:r>
            <a:r>
              <a:rPr kumimoji="1" lang="en-US" altLang="ja-JP" dirty="0"/>
              <a:t>2</a:t>
            </a:r>
            <a:r>
              <a:rPr kumimoji="1" lang="ja-JP" altLang="en-US" dirty="0"/>
              <a:t>つの気流システムを知っているか？</a:t>
            </a:r>
          </a:p>
          <a:p>
            <a:r>
              <a:rPr kumimoji="1" lang="ja-JP" altLang="en-US" dirty="0"/>
              <a:t>・ 気流システムは、</a:t>
            </a:r>
            <a:r>
              <a:rPr kumimoji="1" lang="en-US" altLang="ja-JP" dirty="0"/>
              <a:t>2</a:t>
            </a:r>
            <a:r>
              <a:rPr kumimoji="1" lang="ja-JP" altLang="en-US" dirty="0"/>
              <a:t>つの形式を持つ。</a:t>
            </a:r>
            <a:r>
              <a:rPr kumimoji="1" lang="en-US" altLang="ja-JP" dirty="0"/>
              <a:t>1</a:t>
            </a:r>
            <a:r>
              <a:rPr kumimoji="1" lang="ja-JP" altLang="en-US" dirty="0"/>
              <a:t>つは、</a:t>
            </a:r>
            <a:r>
              <a:rPr kumimoji="1" lang="en-US" altLang="ja-JP" dirty="0"/>
              <a:t>1</a:t>
            </a:r>
            <a:r>
              <a:rPr kumimoji="1" lang="ja-JP" altLang="en-US" dirty="0"/>
              <a:t>方向気流式で、もう</a:t>
            </a:r>
            <a:r>
              <a:rPr kumimoji="1" lang="en-US" altLang="ja-JP" dirty="0"/>
              <a:t>1</a:t>
            </a:r>
            <a:r>
              <a:rPr kumimoji="1" lang="ja-JP" altLang="en-US" dirty="0"/>
              <a:t>つは、非</a:t>
            </a:r>
            <a:r>
              <a:rPr kumimoji="1" lang="en-US" altLang="ja-JP" dirty="0"/>
              <a:t>1</a:t>
            </a:r>
            <a:r>
              <a:rPr kumimoji="1" lang="ja-JP" altLang="en-US" dirty="0"/>
              <a:t>方向気流式である。</a:t>
            </a:r>
            <a:endParaRPr kumimoji="1" lang="en-US" altLang="ja-JP" dirty="0"/>
          </a:p>
          <a:p>
            <a:r>
              <a:rPr kumimoji="1" lang="ja-JP" altLang="en-US" dirty="0"/>
              <a:t>・ 換気回数の意味は、これらの</a:t>
            </a:r>
            <a:r>
              <a:rPr kumimoji="1" lang="en-US" altLang="ja-JP" dirty="0"/>
              <a:t>2</a:t>
            </a:r>
            <a:r>
              <a:rPr kumimoji="1" lang="ja-JP" altLang="en-US" dirty="0"/>
              <a:t>つの形式の間で異なる。</a:t>
            </a:r>
          </a:p>
        </p:txBody>
      </p:sp>
      <p:sp>
        <p:nvSpPr>
          <p:cNvPr id="4" name="スライド番号プレースホルダー 3"/>
          <p:cNvSpPr>
            <a:spLocks noGrp="1"/>
          </p:cNvSpPr>
          <p:nvPr>
            <p:ph type="sldNum" sz="quarter" idx="5"/>
          </p:nvPr>
        </p:nvSpPr>
        <p:spPr/>
        <p:txBody>
          <a:bodyPr/>
          <a:lstStyle/>
          <a:p>
            <a:fld id="{283A1F10-C2B3-49ED-94D2-B93EC88BDD53}" type="slidenum">
              <a:rPr kumimoji="1" lang="ja-JP" altLang="en-US" smtClean="0"/>
              <a:t>5</a:t>
            </a:fld>
            <a:endParaRPr kumimoji="1" lang="ja-JP" altLang="en-US"/>
          </a:p>
        </p:txBody>
      </p:sp>
    </p:spTree>
    <p:extLst>
      <p:ext uri="{BB962C8B-B14F-4D97-AF65-F5344CB8AC3E}">
        <p14:creationId xmlns:p14="http://schemas.microsoft.com/office/powerpoint/2010/main" val="363364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方向気流</a:t>
            </a:r>
          </a:p>
          <a:p>
            <a:r>
              <a:rPr kumimoji="1" lang="ja-JP" altLang="en-US" dirty="0"/>
              <a:t>・ </a:t>
            </a:r>
            <a:r>
              <a:rPr kumimoji="1" lang="en-US" altLang="ja-JP" dirty="0"/>
              <a:t>1</a:t>
            </a:r>
            <a:r>
              <a:rPr kumimoji="1" lang="ja-JP" altLang="en-US" dirty="0"/>
              <a:t>方向気流の場合、換気回数は、部屋の全ての点で、実際に適用でき、部屋の空気は、完全に交換される。</a:t>
            </a:r>
            <a:endParaRPr kumimoji="1" lang="en-US" altLang="ja-JP" dirty="0"/>
          </a:p>
          <a:p>
            <a:r>
              <a:rPr kumimoji="1" lang="ja-JP" altLang="en-US" dirty="0"/>
              <a:t>・ もし、気流速度は</a:t>
            </a:r>
            <a:r>
              <a:rPr kumimoji="1" lang="en-US" altLang="ja-JP" dirty="0"/>
              <a:t>0.3m/</a:t>
            </a:r>
            <a:r>
              <a:rPr kumimoji="1" lang="ja-JP" altLang="en-US" dirty="0"/>
              <a:t>秒で、部屋の高さは</a:t>
            </a:r>
            <a:r>
              <a:rPr kumimoji="1" lang="en-US" altLang="ja-JP" dirty="0"/>
              <a:t>3m</a:t>
            </a:r>
            <a:r>
              <a:rPr kumimoji="1" lang="ja-JP" altLang="en-US" dirty="0"/>
              <a:t>であれば、換気回数は</a:t>
            </a:r>
            <a:r>
              <a:rPr kumimoji="1" lang="en-US" altLang="ja-JP" dirty="0"/>
              <a:t>360</a:t>
            </a:r>
            <a:r>
              <a:rPr kumimoji="1" lang="ja-JP" altLang="en-US" dirty="0"/>
              <a:t>回</a:t>
            </a:r>
            <a:r>
              <a:rPr kumimoji="1" lang="en-US" altLang="ja-JP" dirty="0"/>
              <a:t>/</a:t>
            </a:r>
            <a:r>
              <a:rPr kumimoji="1" lang="ja-JP" altLang="en-US" dirty="0"/>
              <a:t>時！である。そのため、その初期と運転のコストは、非常に高価である。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そのため、</a:t>
            </a:r>
            <a:r>
              <a:rPr kumimoji="1" lang="en-US" altLang="ja-JP" dirty="0"/>
              <a:t>1</a:t>
            </a:r>
            <a:r>
              <a:rPr kumimoji="1" lang="ja-JP" altLang="en-US" dirty="0"/>
              <a:t>方向気流は、用途が制限される。例えば、</a:t>
            </a:r>
            <a:r>
              <a:rPr kumimoji="1" lang="en-US" altLang="ja-JP" dirty="0"/>
              <a:t>1</a:t>
            </a:r>
            <a:r>
              <a:rPr kumimoji="1" lang="ja-JP" altLang="en-US" dirty="0"/>
              <a:t>つの用途は、</a:t>
            </a:r>
            <a:r>
              <a:rPr kumimoji="1" lang="en-US" altLang="ja-JP" dirty="0"/>
              <a:t>IC</a:t>
            </a:r>
            <a:r>
              <a:rPr kumimoji="1" lang="ja-JP" altLang="en-US" dirty="0"/>
              <a:t>のような半導体の製造である。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しかしながら、あなたは、あなたの近くに</a:t>
            </a:r>
            <a:r>
              <a:rPr kumimoji="1" lang="en-US" altLang="ja-JP" dirty="0"/>
              <a:t>1</a:t>
            </a:r>
            <a:r>
              <a:rPr kumimoji="1" lang="ja-JP" altLang="en-US" dirty="0"/>
              <a:t>方向気流を見つけることができる。はい、それは、</a:t>
            </a:r>
            <a:r>
              <a:rPr kumimoji="1" lang="en-US" altLang="ja-JP" dirty="0"/>
              <a:t>BSC</a:t>
            </a:r>
            <a:r>
              <a:rPr kumimoji="1" lang="ja-JP" altLang="en-US" dirty="0"/>
              <a:t>である。</a:t>
            </a:r>
          </a:p>
          <a:p>
            <a:endParaRPr kumimoji="1" lang="ja-JP" altLang="en-US" dirty="0"/>
          </a:p>
        </p:txBody>
      </p:sp>
      <p:sp>
        <p:nvSpPr>
          <p:cNvPr id="4" name="スライド番号プレースホルダー 3"/>
          <p:cNvSpPr>
            <a:spLocks noGrp="1"/>
          </p:cNvSpPr>
          <p:nvPr>
            <p:ph type="sldNum" sz="quarter" idx="5"/>
          </p:nvPr>
        </p:nvSpPr>
        <p:spPr/>
        <p:txBody>
          <a:bodyPr/>
          <a:lstStyle/>
          <a:p>
            <a:fld id="{283A1F10-C2B3-49ED-94D2-B93EC88BDD53}" type="slidenum">
              <a:rPr kumimoji="1" lang="ja-JP" altLang="en-US" smtClean="0"/>
              <a:t>6</a:t>
            </a:fld>
            <a:endParaRPr kumimoji="1" lang="ja-JP" altLang="en-US"/>
          </a:p>
        </p:txBody>
      </p:sp>
    </p:spTree>
    <p:extLst>
      <p:ext uri="{BB962C8B-B14F-4D97-AF65-F5344CB8AC3E}">
        <p14:creationId xmlns:p14="http://schemas.microsoft.com/office/powerpoint/2010/main" val="648135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非</a:t>
            </a:r>
            <a:r>
              <a:rPr kumimoji="1" lang="en-US" altLang="ja-JP" dirty="0"/>
              <a:t>1</a:t>
            </a:r>
            <a:r>
              <a:rPr kumimoji="1" lang="ja-JP" altLang="en-US" dirty="0"/>
              <a:t>方向気流</a:t>
            </a:r>
          </a:p>
          <a:p>
            <a:r>
              <a:rPr kumimoji="1" lang="ja-JP" altLang="en-US" dirty="0"/>
              <a:t>・ 非</a:t>
            </a:r>
            <a:r>
              <a:rPr kumimoji="1" lang="en-US" altLang="ja-JP" dirty="0"/>
              <a:t>1</a:t>
            </a:r>
            <a:r>
              <a:rPr kumimoji="1" lang="ja-JP" altLang="en-US" dirty="0"/>
              <a:t>方向気流の場合、換気回数は、部屋の全ての点で実際に適用できず、また、部屋の空気は、完全に交換されない。</a:t>
            </a:r>
            <a:endParaRPr kumimoji="1" lang="en-US" altLang="ja-JP" dirty="0"/>
          </a:p>
          <a:p>
            <a:r>
              <a:rPr kumimoji="1" lang="ja-JP" altLang="en-US" dirty="0"/>
              <a:t>・ しかし、その初期と運転のコストは、合理的である。</a:t>
            </a:r>
            <a:endParaRPr kumimoji="1" lang="en-US" altLang="ja-JP" dirty="0"/>
          </a:p>
          <a:p>
            <a:r>
              <a:rPr kumimoji="1" lang="ja-JP" altLang="en-US" dirty="0"/>
              <a:t>・ そのため、非</a:t>
            </a:r>
            <a:r>
              <a:rPr kumimoji="1" lang="en-US" altLang="ja-JP" dirty="0"/>
              <a:t>1</a:t>
            </a:r>
            <a:r>
              <a:rPr kumimoji="1" lang="ja-JP" altLang="en-US" dirty="0"/>
              <a:t>方向気流は、一般的に使用され、また、</a:t>
            </a:r>
            <a:r>
              <a:rPr kumimoji="1" lang="en-US" altLang="ja-JP" dirty="0"/>
              <a:t>BSL3</a:t>
            </a:r>
            <a:r>
              <a:rPr kumimoji="1" lang="ja-JP" altLang="en-US" dirty="0"/>
              <a:t>実験室のためにも使用される。</a:t>
            </a:r>
          </a:p>
        </p:txBody>
      </p:sp>
      <p:sp>
        <p:nvSpPr>
          <p:cNvPr id="4" name="スライド番号プレースホルダー 3"/>
          <p:cNvSpPr>
            <a:spLocks noGrp="1"/>
          </p:cNvSpPr>
          <p:nvPr>
            <p:ph type="sldNum" sz="quarter" idx="5"/>
          </p:nvPr>
        </p:nvSpPr>
        <p:spPr/>
        <p:txBody>
          <a:bodyPr/>
          <a:lstStyle/>
          <a:p>
            <a:fld id="{283A1F10-C2B3-49ED-94D2-B93EC88BDD53}" type="slidenum">
              <a:rPr kumimoji="1" lang="ja-JP" altLang="en-US" smtClean="0"/>
              <a:t>7</a:t>
            </a:fld>
            <a:endParaRPr kumimoji="1" lang="ja-JP" altLang="en-US"/>
          </a:p>
        </p:txBody>
      </p:sp>
    </p:spTree>
    <p:extLst>
      <p:ext uri="{BB962C8B-B14F-4D97-AF65-F5344CB8AC3E}">
        <p14:creationId xmlns:p14="http://schemas.microsoft.com/office/powerpoint/2010/main" val="1032956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粒子濃度の式</a:t>
            </a:r>
            <a:endParaRPr kumimoji="1" lang="en-US" altLang="ja-JP" dirty="0"/>
          </a:p>
          <a:p>
            <a:r>
              <a:rPr kumimoji="1" lang="ja-JP" altLang="en-US" dirty="0"/>
              <a:t>・ 非</a:t>
            </a:r>
            <a:r>
              <a:rPr kumimoji="1" lang="en-US" altLang="ja-JP" dirty="0"/>
              <a:t>1</a:t>
            </a:r>
            <a:r>
              <a:rPr kumimoji="1" lang="ja-JP" altLang="en-US" dirty="0"/>
              <a:t>方向気流の場合、もし、フィルターの捕集率は</a:t>
            </a:r>
            <a:r>
              <a:rPr kumimoji="1" lang="en-US" altLang="ja-JP" dirty="0"/>
              <a:t>100%</a:t>
            </a:r>
            <a:r>
              <a:rPr kumimoji="1" lang="ja-JP" altLang="en-US" dirty="0"/>
              <a:t>で、また、粒子は室内で発生せず、また、給気は部屋の中に完全に、また瞬時に拡散すれば、経過時間による粒子濃度は、下のように示される。</a:t>
            </a:r>
            <a:endParaRPr kumimoji="1" lang="en-US" altLang="ja-JP" dirty="0"/>
          </a:p>
          <a:p>
            <a:r>
              <a:rPr kumimoji="1" lang="ja-JP" altLang="en-US" dirty="0"/>
              <a:t>・ 粒子濃度、定数、換気回数、経過時間 </a:t>
            </a:r>
          </a:p>
        </p:txBody>
      </p:sp>
      <p:sp>
        <p:nvSpPr>
          <p:cNvPr id="4" name="スライド番号プレースホルダー 3"/>
          <p:cNvSpPr>
            <a:spLocks noGrp="1"/>
          </p:cNvSpPr>
          <p:nvPr>
            <p:ph type="sldNum" sz="quarter" idx="5"/>
          </p:nvPr>
        </p:nvSpPr>
        <p:spPr/>
        <p:txBody>
          <a:bodyPr/>
          <a:lstStyle/>
          <a:p>
            <a:fld id="{283A1F10-C2B3-49ED-94D2-B93EC88BDD53}" type="slidenum">
              <a:rPr kumimoji="1" lang="ja-JP" altLang="en-US" smtClean="0"/>
              <a:t>8</a:t>
            </a:fld>
            <a:endParaRPr kumimoji="1" lang="ja-JP" altLang="en-US"/>
          </a:p>
        </p:txBody>
      </p:sp>
    </p:spTree>
    <p:extLst>
      <p:ext uri="{BB962C8B-B14F-4D97-AF65-F5344CB8AC3E}">
        <p14:creationId xmlns:p14="http://schemas.microsoft.com/office/powerpoint/2010/main" val="2206177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粒子濃度の図</a:t>
            </a:r>
          </a:p>
          <a:p>
            <a:r>
              <a:rPr kumimoji="1" lang="ja-JP" altLang="en-US" dirty="0"/>
              <a:t>・ 経過時間による粒子濃度は、右のように示される </a:t>
            </a:r>
            <a:r>
              <a:rPr kumimoji="1" lang="en-US" altLang="ja-JP" dirty="0"/>
              <a:t>(n: </a:t>
            </a:r>
            <a:r>
              <a:rPr kumimoji="1" lang="ja-JP" altLang="en-US" dirty="0"/>
              <a:t>換気回数＝</a:t>
            </a:r>
            <a:r>
              <a:rPr kumimoji="1" lang="en-US" altLang="ja-JP" dirty="0"/>
              <a:t>40)</a:t>
            </a:r>
            <a:r>
              <a:rPr kumimoji="1" lang="ja-JP" altLang="en-US" dirty="0"/>
              <a:t>。</a:t>
            </a:r>
            <a:endParaRPr kumimoji="1" lang="en-US" altLang="ja-JP" dirty="0"/>
          </a:p>
          <a:p>
            <a:r>
              <a:rPr kumimoji="1" lang="ja-JP" altLang="en-US" dirty="0"/>
              <a:t>・ 「</a:t>
            </a:r>
            <a:r>
              <a:rPr kumimoji="1" lang="en-US" altLang="ja-JP" dirty="0"/>
              <a:t>a</a:t>
            </a:r>
            <a:r>
              <a:rPr kumimoji="1" lang="ja-JP" altLang="en-US" dirty="0"/>
              <a:t>」の線は、</a:t>
            </a:r>
            <a:r>
              <a:rPr kumimoji="1" lang="en-US" altLang="ja-JP" dirty="0"/>
              <a:t>C</a:t>
            </a:r>
            <a:r>
              <a:rPr kumimoji="1" lang="ja-JP" altLang="en-US" dirty="0"/>
              <a:t>＝</a:t>
            </a:r>
            <a:r>
              <a:rPr kumimoji="1" lang="en-US" altLang="ja-JP" dirty="0"/>
              <a:t>C0×10</a:t>
            </a:r>
            <a:r>
              <a:rPr kumimoji="1" lang="ja-JP" altLang="en-US" dirty="0"/>
              <a:t>の</a:t>
            </a:r>
            <a:r>
              <a:rPr kumimoji="1" lang="en-US" altLang="ja-JP" dirty="0"/>
              <a:t>-</a:t>
            </a:r>
            <a:r>
              <a:rPr kumimoji="1" lang="en-US" altLang="ja-JP" dirty="0" err="1"/>
              <a:t>knt</a:t>
            </a:r>
            <a:r>
              <a:rPr kumimoji="1" lang="ja-JP" altLang="en-US" dirty="0"/>
              <a:t>乗であり、給気は完全に、また瞬時に拡散するという仮定に基づく。</a:t>
            </a:r>
            <a:endParaRPr kumimoji="1" lang="en-US" altLang="ja-JP" dirty="0"/>
          </a:p>
          <a:p>
            <a:r>
              <a:rPr kumimoji="1" lang="ja-JP" altLang="en-US" dirty="0"/>
              <a:t>・ 「</a:t>
            </a:r>
            <a:r>
              <a:rPr kumimoji="1" lang="en-US" altLang="ja-JP" dirty="0"/>
              <a:t>c</a:t>
            </a:r>
            <a:r>
              <a:rPr kumimoji="1" lang="ja-JP" altLang="en-US" dirty="0"/>
              <a:t>」の線は、</a:t>
            </a:r>
            <a:r>
              <a:rPr kumimoji="1" lang="en-US" altLang="ja-JP" dirty="0"/>
              <a:t>C</a:t>
            </a:r>
            <a:r>
              <a:rPr kumimoji="1" lang="ja-JP" altLang="en-US" dirty="0"/>
              <a:t>＝</a:t>
            </a:r>
            <a:r>
              <a:rPr kumimoji="1" lang="en-US" altLang="ja-JP" dirty="0"/>
              <a:t>C0×10</a:t>
            </a:r>
            <a:r>
              <a:rPr kumimoji="1" lang="ja-JP" altLang="en-US" dirty="0"/>
              <a:t>の</a:t>
            </a:r>
            <a:r>
              <a:rPr kumimoji="1" lang="en-US" altLang="ja-JP" dirty="0"/>
              <a:t>-0.6knt</a:t>
            </a:r>
            <a:r>
              <a:rPr kumimoji="1" lang="ja-JP" altLang="en-US" dirty="0"/>
              <a:t>乗であり、それは、実際の空気の拡散に合わせるために、「</a:t>
            </a:r>
            <a:r>
              <a:rPr kumimoji="1" lang="en-US" altLang="ja-JP" dirty="0"/>
              <a:t>a</a:t>
            </a:r>
            <a:r>
              <a:rPr kumimoji="1" lang="ja-JP" altLang="en-US" dirty="0"/>
              <a:t>」の線から変更されている。</a:t>
            </a:r>
          </a:p>
          <a:p>
            <a:r>
              <a:rPr kumimoji="1" lang="ja-JP" altLang="en-US" dirty="0"/>
              <a:t>・ 「</a:t>
            </a:r>
            <a:r>
              <a:rPr kumimoji="1" lang="en-US" altLang="ja-JP" dirty="0"/>
              <a:t>b</a:t>
            </a:r>
            <a:r>
              <a:rPr kumimoji="1" lang="ja-JP" altLang="en-US" dirty="0"/>
              <a:t>」の線は、実際の測定データの</a:t>
            </a:r>
            <a:r>
              <a:rPr kumimoji="1" lang="en-US" altLang="ja-JP" dirty="0"/>
              <a:t>1</a:t>
            </a:r>
            <a:r>
              <a:rPr kumimoji="1" lang="ja-JP" altLang="en-US" dirty="0"/>
              <a:t>つの例である。このデータは、若い時の私により測定された。</a:t>
            </a:r>
          </a:p>
        </p:txBody>
      </p:sp>
      <p:sp>
        <p:nvSpPr>
          <p:cNvPr id="4" name="スライド番号プレースホルダー 3"/>
          <p:cNvSpPr>
            <a:spLocks noGrp="1"/>
          </p:cNvSpPr>
          <p:nvPr>
            <p:ph type="sldNum" sz="quarter" idx="5"/>
          </p:nvPr>
        </p:nvSpPr>
        <p:spPr/>
        <p:txBody>
          <a:bodyPr/>
          <a:lstStyle/>
          <a:p>
            <a:fld id="{283A1F10-C2B3-49ED-94D2-B93EC88BDD53}" type="slidenum">
              <a:rPr kumimoji="1" lang="ja-JP" altLang="en-US" smtClean="0"/>
              <a:t>9</a:t>
            </a:fld>
            <a:endParaRPr kumimoji="1" lang="ja-JP" altLang="en-US"/>
          </a:p>
        </p:txBody>
      </p:sp>
    </p:spTree>
    <p:extLst>
      <p:ext uri="{BB962C8B-B14F-4D97-AF65-F5344CB8AC3E}">
        <p14:creationId xmlns:p14="http://schemas.microsoft.com/office/powerpoint/2010/main" val="2951311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ja-JP" altLang="en-US"/>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ja-JP" altLang="en-US"/>
              <a:t>マスター タイトルの書式設定</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ja-JP" altLang="en-US"/>
              <a:t>マスター テキストの書式設定</a:t>
            </a:r>
          </a:p>
        </p:txBody>
      </p:sp>
      <p:sp>
        <p:nvSpPr>
          <p:cNvPr id="2" name="Date Placeholder 1"/>
          <p:cNvSpPr>
            <a:spLocks noGrp="1"/>
          </p:cNvSpPr>
          <p:nvPr>
            <p:ph type="dt" sz="half" idx="10"/>
          </p:nvPr>
        </p:nvSpPr>
        <p:spPr/>
        <p:txBody>
          <a:bodyPr/>
          <a:lstStyle/>
          <a:p>
            <a:fld id="{FBF54567-0DE4-3F47-BF90-CB84690072F9}"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ja-JP" altLang="en-US"/>
              <a:t>マスター タイトルの書式設定</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12/26/2023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kumimoji="1" sz="4000" b="1" kern="1200">
          <a:solidFill>
            <a:srgbClr val="FEFEFE"/>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ikiikka277@hb.tp1.j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F6C570-3EE5-4F5C-A199-BDEAA628A154}"/>
              </a:ext>
            </a:extLst>
          </p:cNvPr>
          <p:cNvSpPr>
            <a:spLocks noGrp="1"/>
          </p:cNvSpPr>
          <p:nvPr>
            <p:ph type="ctrTitle"/>
          </p:nvPr>
        </p:nvSpPr>
        <p:spPr/>
        <p:txBody>
          <a:bodyPr/>
          <a:lstStyle/>
          <a:p>
            <a:r>
              <a:rPr kumimoji="1" lang="en-US" altLang="ja-JP" sz="6400" dirty="0">
                <a:latin typeface="ＭＳ Ｐゴシック" panose="020B0600070205080204" pitchFamily="50" charset="-128"/>
                <a:ea typeface="ＭＳ Ｐゴシック" panose="020B0600070205080204" pitchFamily="50" charset="-128"/>
              </a:rPr>
              <a:t>Air change rate in BSL3 Lab</a:t>
            </a:r>
            <a:endParaRPr kumimoji="1" lang="ja-JP" altLang="en-US" sz="6400"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9E49AA28-E091-4820-8D0D-0489C6988637}"/>
              </a:ext>
            </a:extLst>
          </p:cNvPr>
          <p:cNvSpPr>
            <a:spLocks noGrp="1"/>
          </p:cNvSpPr>
          <p:nvPr>
            <p:ph type="subTitle" idx="1"/>
          </p:nvPr>
        </p:nvSpPr>
        <p:spPr>
          <a:xfrm>
            <a:off x="810001" y="5208104"/>
            <a:ext cx="10572000" cy="1649896"/>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17/2/2020, 25/2/2020, 3/8/2021</a:t>
            </a:r>
          </a:p>
          <a:p>
            <a:r>
              <a:rPr lang="en-US" altLang="ja-JP" sz="3200" dirty="0">
                <a:latin typeface="ＭＳ Ｐゴシック" panose="020B0600070205080204" pitchFamily="50" charset="-128"/>
                <a:ea typeface="ＭＳ Ｐゴシック" panose="020B0600070205080204" pitchFamily="50" charset="-128"/>
              </a:rPr>
              <a:t>Hideki Miki, Ph.D. </a:t>
            </a:r>
            <a:r>
              <a:rPr lang="en-US" altLang="ja-JP" sz="3200">
                <a:latin typeface="ＭＳ Ｐゴシック" panose="020B0600070205080204" pitchFamily="50" charset="-128"/>
                <a:ea typeface="ＭＳ Ｐゴシック" panose="020B0600070205080204" pitchFamily="50" charset="-128"/>
              </a:rPr>
              <a:t>(Engineering), </a:t>
            </a:r>
            <a:r>
              <a:rPr lang="en-US" altLang="ja-JP" sz="3200" dirty="0">
                <a:latin typeface="ＭＳ Ｐゴシック" panose="020B0600070205080204" pitchFamily="50" charset="-128"/>
                <a:ea typeface="ＭＳ Ｐゴシック" panose="020B0600070205080204" pitchFamily="50" charset="-128"/>
              </a:rPr>
              <a:t>JICA Expert</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1148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Air change rate of BSL3 lab</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コンテンツ プレースホルダー 3">
            <a:extLst>
              <a:ext uri="{FF2B5EF4-FFF2-40B4-BE49-F238E27FC236}">
                <a16:creationId xmlns:a16="http://schemas.microsoft.com/office/drawing/2014/main" id="{1495FAB3-AFE3-460F-99CA-8856302423C9}"/>
              </a:ext>
            </a:extLst>
          </p:cNvPr>
          <p:cNvSpPr>
            <a:spLocks noGrp="1"/>
          </p:cNvSpPr>
          <p:nvPr>
            <p:ph idx="1"/>
          </p:nvPr>
        </p:nvSpPr>
        <p:spPr>
          <a:xfrm>
            <a:off x="792576" y="1922929"/>
            <a:ext cx="11399424" cy="4935072"/>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 case of cleanroom, unidirectional air flow is applied to ISO14644 class 5 (FS209B class 100) or more clean, and non unidirectional air flow is applied to class 6 or more dirty. And normally class 6 has air change rate of 40, class 7 has air change rate of 20, class 8 has air change rate of 15.</a:t>
            </a:r>
          </a:p>
          <a:p>
            <a:r>
              <a:rPr lang="en-US" altLang="ja-JP" sz="2400" dirty="0">
                <a:latin typeface="ＭＳ Ｐゴシック" panose="020B0600070205080204" pitchFamily="50" charset="-128"/>
                <a:ea typeface="ＭＳ Ｐゴシック" panose="020B0600070205080204" pitchFamily="50" charset="-128"/>
              </a:rPr>
              <a:t>In case of BSL3 lab, air volume cannot be decided by only air change rate. However, if lab room area is 20m2, and room height is 2.5m, and 2 Class II BSCs (each EA volume of 500m3/h) exist, at least air change rate is 20. </a:t>
            </a:r>
          </a:p>
        </p:txBody>
      </p:sp>
    </p:spTree>
    <p:extLst>
      <p:ext uri="{BB962C8B-B14F-4D97-AF65-F5344CB8AC3E}">
        <p14:creationId xmlns:p14="http://schemas.microsoft.com/office/powerpoint/2010/main" val="1347570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lang="en-US" altLang="ja-JP" sz="4800" dirty="0">
                <a:latin typeface="ＭＳ Ｐゴシック" panose="020B0600070205080204" pitchFamily="50" charset="-128"/>
                <a:ea typeface="ＭＳ Ｐゴシック" panose="020B0600070205080204" pitchFamily="50" charset="-128"/>
              </a:rPr>
              <a:t>How many minutes is needed?</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p:txBody>
          <a:bodyPr/>
          <a:lstStyle/>
          <a:p>
            <a:r>
              <a:rPr lang="en-US" altLang="ja-JP" sz="2400" dirty="0">
                <a:solidFill>
                  <a:prstClr val="white"/>
                </a:solidFill>
                <a:latin typeface="ＭＳ Ｐゴシック" panose="020B0600070205080204" pitchFamily="50" charset="-128"/>
                <a:ea typeface="ＭＳ Ｐゴシック" panose="020B0600070205080204" pitchFamily="50" charset="-128"/>
              </a:rPr>
              <a:t>C = C0×10</a:t>
            </a:r>
            <a:r>
              <a:rPr lang="en-US" altLang="ja-JP" sz="2400" baseline="30000" dirty="0">
                <a:solidFill>
                  <a:prstClr val="white"/>
                </a:solidFill>
                <a:latin typeface="ＭＳ Ｐゴシック" panose="020B0600070205080204" pitchFamily="50" charset="-128"/>
                <a:ea typeface="ＭＳ Ｐゴシック" panose="020B0600070205080204" pitchFamily="50" charset="-128"/>
              </a:rPr>
              <a:t>-0.6knt</a:t>
            </a:r>
            <a:r>
              <a:rPr lang="en-US" altLang="ja-JP" sz="2400" dirty="0">
                <a:solidFill>
                  <a:prstClr val="white"/>
                </a:solidFill>
                <a:latin typeface="ＭＳ Ｐゴシック" panose="020B0600070205080204" pitchFamily="50" charset="-128"/>
                <a:ea typeface="ＭＳ Ｐゴシック" panose="020B0600070205080204" pitchFamily="50" charset="-128"/>
              </a:rPr>
              <a:t> can be transformed to t = Log</a:t>
            </a:r>
            <a:r>
              <a:rPr lang="en-US" altLang="ja-JP" sz="2400" baseline="-25000" dirty="0">
                <a:solidFill>
                  <a:prstClr val="white"/>
                </a:solidFill>
                <a:latin typeface="ＭＳ Ｐゴシック" panose="020B0600070205080204" pitchFamily="50" charset="-128"/>
                <a:ea typeface="ＭＳ Ｐゴシック" panose="020B0600070205080204" pitchFamily="50" charset="-128"/>
              </a:rPr>
              <a:t>10</a:t>
            </a:r>
            <a:r>
              <a:rPr lang="en-US" altLang="ja-JP" sz="2400" dirty="0">
                <a:solidFill>
                  <a:prstClr val="white"/>
                </a:solidFill>
                <a:latin typeface="ＭＳ Ｐゴシック" panose="020B0600070205080204" pitchFamily="50" charset="-128"/>
                <a:ea typeface="ＭＳ Ｐゴシック" panose="020B0600070205080204" pitchFamily="50" charset="-128"/>
              </a:rPr>
              <a:t>(C0/C) / 0.6kn. </a:t>
            </a:r>
          </a:p>
          <a:p>
            <a:r>
              <a:rPr lang="en-US" altLang="ja-JP" sz="2400" dirty="0">
                <a:solidFill>
                  <a:prstClr val="white"/>
                </a:solidFill>
                <a:latin typeface="ＭＳ Ｐゴシック" panose="020B0600070205080204" pitchFamily="50" charset="-128"/>
                <a:ea typeface="ＭＳ Ｐゴシック" panose="020B0600070205080204" pitchFamily="50" charset="-128"/>
              </a:rPr>
              <a:t>If C0/C is 10, and n is 20, t is 11.5min. If n is 12, t is 19.1min. </a:t>
            </a:r>
          </a:p>
          <a:p>
            <a:r>
              <a:rPr lang="en-US" altLang="ja-JP" sz="2400" dirty="0">
                <a:solidFill>
                  <a:prstClr val="white"/>
                </a:solidFill>
                <a:latin typeface="ＭＳ Ｐゴシック" panose="020B0600070205080204" pitchFamily="50" charset="-128"/>
                <a:ea typeface="ＭＳ Ｐゴシック" panose="020B0600070205080204" pitchFamily="50" charset="-128"/>
              </a:rPr>
              <a:t>If C0/C is 100, and n is 20, t is 23min. If n is 12, t is 38.2min. </a:t>
            </a:r>
          </a:p>
          <a:p>
            <a:r>
              <a:rPr lang="en-US" altLang="ja-JP" sz="2400" dirty="0">
                <a:solidFill>
                  <a:prstClr val="white"/>
                </a:solidFill>
                <a:latin typeface="ＭＳ Ｐゴシック" panose="020B0600070205080204" pitchFamily="50" charset="-128"/>
                <a:ea typeface="ＭＳ Ｐゴシック" panose="020B0600070205080204" pitchFamily="50" charset="-128"/>
              </a:rPr>
              <a:t>You can read a news paper or comic book during waiting. Nonsense!</a:t>
            </a:r>
          </a:p>
          <a:p>
            <a:r>
              <a:rPr lang="en-US" altLang="ja-JP" sz="2400" dirty="0">
                <a:solidFill>
                  <a:prstClr val="white"/>
                </a:solidFill>
                <a:latin typeface="ＭＳ Ｐゴシック" panose="020B0600070205080204" pitchFamily="50" charset="-128"/>
                <a:ea typeface="ＭＳ Ｐゴシック" panose="020B0600070205080204" pitchFamily="50" charset="-128"/>
              </a:rPr>
              <a:t>However, it is more (truly) important, how much dangerous particle does lab room have, than whether lab room air leaks or not.</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704959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lang="en-US" altLang="ja-JP" sz="4800" dirty="0">
                <a:latin typeface="ＭＳ Ｐゴシック" panose="020B0600070205080204" pitchFamily="50" charset="-128"/>
                <a:ea typeface="ＭＳ Ｐゴシック" panose="020B0600070205080204" pitchFamily="50" charset="-128"/>
              </a:rPr>
              <a:t>End</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7458927" cy="3636511"/>
          </a:xfrm>
        </p:spPr>
        <p:txBody>
          <a:bodyPr/>
          <a:lstStyle/>
          <a:p>
            <a:r>
              <a:rPr lang="en-US" altLang="ja-JP" sz="2400" dirty="0">
                <a:latin typeface="ＭＳ Ｐゴシック" panose="020B0600070205080204" pitchFamily="50" charset="-128"/>
                <a:ea typeface="ＭＳ Ｐゴシック" panose="020B0600070205080204" pitchFamily="50" charset="-128"/>
              </a:rPr>
              <a:t>Thank you for cooperation with training course.</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Email: </a:t>
            </a:r>
            <a:r>
              <a:rPr lang="en-US" altLang="ja-JP" sz="2400" dirty="0">
                <a:latin typeface="ＭＳ Ｐゴシック" panose="020B0600070205080204" pitchFamily="50" charset="-128"/>
                <a:ea typeface="ＭＳ Ｐゴシック" panose="020B0600070205080204" pitchFamily="50" charset="-128"/>
                <a:hlinkClick r:id="rId3"/>
              </a:rPr>
              <a:t>mikiikka277@hb.tp1.jp</a:t>
            </a:r>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Facebook: Miki Hideki</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a:latin typeface="ＭＳ Ｐゴシック" panose="020B0600070205080204" pitchFamily="50" charset="-128"/>
                <a:ea typeface="ＭＳ Ｐゴシック" panose="020B0600070205080204" pitchFamily="50" charset="-128"/>
              </a:rPr>
              <a:t>Document server: http://gaga.jellybean.jp/indexbsl.html</a:t>
            </a:r>
            <a:endParaRPr lang="en-US" altLang="ja-JP" sz="2400" dirty="0">
              <a:latin typeface="ＭＳ Ｐゴシック" panose="020B0600070205080204" pitchFamily="50" charset="-128"/>
              <a:ea typeface="ＭＳ Ｐゴシック" panose="020B0600070205080204" pitchFamily="50" charset="-128"/>
            </a:endParaRPr>
          </a:p>
          <a:p>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descr="物体 が含まれている画像&#10;&#10;自動的に生成された説明">
            <a:extLst>
              <a:ext uri="{FF2B5EF4-FFF2-40B4-BE49-F238E27FC236}">
                <a16:creationId xmlns:a16="http://schemas.microsoft.com/office/drawing/2014/main" id="{994EF9EF-A8FC-4607-86AD-7C2AA144F6AF}"/>
              </a:ext>
            </a:extLst>
          </p:cNvPr>
          <p:cNvPicPr>
            <a:picLocks noChangeAspect="1"/>
          </p:cNvPicPr>
          <p:nvPr/>
        </p:nvPicPr>
        <p:blipFill>
          <a:blip r:embed="rId4"/>
          <a:stretch>
            <a:fillRect/>
          </a:stretch>
        </p:blipFill>
        <p:spPr>
          <a:xfrm>
            <a:off x="8277639" y="3239743"/>
            <a:ext cx="1600200" cy="1200150"/>
          </a:xfrm>
          <a:prstGeom prst="rect">
            <a:avLst/>
          </a:prstGeom>
        </p:spPr>
      </p:pic>
    </p:spTree>
    <p:extLst>
      <p:ext uri="{BB962C8B-B14F-4D97-AF65-F5344CB8AC3E}">
        <p14:creationId xmlns:p14="http://schemas.microsoft.com/office/powerpoint/2010/main" val="3857881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Do you know ‘Air change rate’?</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C05661C0-B685-4D95-8BE5-C4A7E8B841E2}"/>
              </a:ext>
            </a:extLst>
          </p:cNvPr>
          <p:cNvSpPr/>
          <p:nvPr/>
        </p:nvSpPr>
        <p:spPr>
          <a:xfrm>
            <a:off x="9054551" y="3174288"/>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8" name="直線矢印コネクタ 7">
            <a:extLst>
              <a:ext uri="{FF2B5EF4-FFF2-40B4-BE49-F238E27FC236}">
                <a16:creationId xmlns:a16="http://schemas.microsoft.com/office/drawing/2014/main" id="{DA41824F-5CDD-4FFE-AA41-5CD42E017152}"/>
              </a:ext>
            </a:extLst>
          </p:cNvPr>
          <p:cNvCxnSpPr/>
          <p:nvPr/>
        </p:nvCxnSpPr>
        <p:spPr>
          <a:xfrm>
            <a:off x="9519671" y="2623217"/>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BA2CDACE-537F-409E-B0E9-143B4D81EF47}"/>
              </a:ext>
            </a:extLst>
          </p:cNvPr>
          <p:cNvCxnSpPr>
            <a:cxnSpLocks/>
          </p:cNvCxnSpPr>
          <p:nvPr/>
        </p:nvCxnSpPr>
        <p:spPr>
          <a:xfrm>
            <a:off x="11427226" y="2587412"/>
            <a:ext cx="0" cy="540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15BCD304-1B6B-44A1-B67B-78BA14EE2E86}"/>
              </a:ext>
            </a:extLst>
          </p:cNvPr>
          <p:cNvSpPr txBox="1"/>
          <p:nvPr/>
        </p:nvSpPr>
        <p:spPr>
          <a:xfrm>
            <a:off x="10036059" y="4056576"/>
            <a:ext cx="939210"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R</a:t>
            </a:r>
            <a:r>
              <a:rPr kumimoji="1" lang="en-US" altLang="ja-JP" sz="2400" dirty="0" err="1">
                <a:solidFill>
                  <a:prstClr val="black"/>
                </a:solidFill>
                <a:latin typeface="ＭＳ Ｐゴシック" panose="020B0600070205080204" pitchFamily="50" charset="-128"/>
                <a:ea typeface="ＭＳ Ｐゴシック" panose="020B0600070205080204" pitchFamily="50" charset="-128"/>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8" name="コンテンツ プレースホルダー 3">
            <a:extLst>
              <a:ext uri="{FF2B5EF4-FFF2-40B4-BE49-F238E27FC236}">
                <a16:creationId xmlns:a16="http://schemas.microsoft.com/office/drawing/2014/main" id="{BA34D755-2645-4059-818B-8DC7C66053BC}"/>
              </a:ext>
            </a:extLst>
          </p:cNvPr>
          <p:cNvSpPr txBox="1">
            <a:spLocks/>
          </p:cNvSpPr>
          <p:nvPr/>
        </p:nvSpPr>
        <p:spPr>
          <a:xfrm>
            <a:off x="810000" y="1906734"/>
            <a:ext cx="8135214" cy="1267554"/>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a:lstStyle>
          <a:p>
            <a:r>
              <a:rPr lang="en-US" altLang="ja-JP" sz="2400" dirty="0">
                <a:latin typeface="ＭＳ Ｐゴシック" panose="020B0600070205080204" pitchFamily="50" charset="-128"/>
                <a:ea typeface="ＭＳ Ｐゴシック" panose="020B0600070205080204" pitchFamily="50" charset="-128"/>
              </a:rPr>
              <a:t>Air change rate is defined as below.</a:t>
            </a:r>
          </a:p>
        </p:txBody>
      </p:sp>
      <p:sp>
        <p:nvSpPr>
          <p:cNvPr id="29" name="テキスト ボックス 28">
            <a:extLst>
              <a:ext uri="{FF2B5EF4-FFF2-40B4-BE49-F238E27FC236}">
                <a16:creationId xmlns:a16="http://schemas.microsoft.com/office/drawing/2014/main" id="{BA7CAC0E-B630-4121-80EA-18B127A6EA9B}"/>
              </a:ext>
            </a:extLst>
          </p:cNvPr>
          <p:cNvSpPr txBox="1"/>
          <p:nvPr/>
        </p:nvSpPr>
        <p:spPr>
          <a:xfrm>
            <a:off x="1295442" y="3623498"/>
            <a:ext cx="2241134" cy="707886"/>
          </a:xfrm>
          <a:prstGeom prst="rect">
            <a:avLst/>
          </a:prstGeom>
          <a:noFill/>
        </p:spPr>
        <p:txBody>
          <a:bodyPr wrap="square" rtlCol="0">
            <a:spAutoFit/>
          </a:bodyPr>
          <a:lstStyle/>
          <a:p>
            <a:pPr lvl="0" algn="ctr">
              <a:lnSpc>
                <a:spcPts val="2400"/>
              </a:lnSpc>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Air Change rate</a:t>
            </a:r>
            <a:r>
              <a:rPr lang="en-US" altLang="ja-JP" sz="2400" dirty="0">
                <a:latin typeface="ＭＳ Ｐゴシック" panose="020B0600070205080204" pitchFamily="50" charset="-128"/>
                <a:ea typeface="ＭＳ Ｐゴシック" panose="020B0600070205080204" pitchFamily="50" charset="-128"/>
              </a:rPr>
              <a:t> [times/h]</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0" name="テキスト ボックス 29">
            <a:extLst>
              <a:ext uri="{FF2B5EF4-FFF2-40B4-BE49-F238E27FC236}">
                <a16:creationId xmlns:a16="http://schemas.microsoft.com/office/drawing/2014/main" id="{C7A2C851-E706-4D8F-957D-8B4032936554}"/>
              </a:ext>
            </a:extLst>
          </p:cNvPr>
          <p:cNvSpPr txBox="1"/>
          <p:nvPr/>
        </p:nvSpPr>
        <p:spPr>
          <a:xfrm>
            <a:off x="4507782" y="3222679"/>
            <a:ext cx="2573386" cy="707886"/>
          </a:xfrm>
          <a:prstGeom prst="rect">
            <a:avLst/>
          </a:prstGeom>
          <a:noFill/>
        </p:spPr>
        <p:txBody>
          <a:bodyPr wrap="square" rtlCol="0">
            <a:spAutoFit/>
          </a:bodyPr>
          <a:lstStyle/>
          <a:p>
            <a:pPr lvl="0" algn="ctr">
              <a:lnSpc>
                <a:spcPts val="2400"/>
              </a:lnSpc>
              <a:defRPr/>
            </a:pPr>
            <a:r>
              <a:rPr lang="en-US" altLang="ja-JP" sz="2400" dirty="0">
                <a:latin typeface="ＭＳ Ｐゴシック" panose="020B0600070205080204" pitchFamily="50" charset="-128"/>
                <a:ea typeface="ＭＳ Ｐゴシック" panose="020B0600070205080204" pitchFamily="50" charset="-128"/>
              </a:rPr>
              <a:t>Air volume </a:t>
            </a:r>
          </a:p>
          <a:p>
            <a:pPr lvl="0" algn="ctr">
              <a:lnSpc>
                <a:spcPts val="2400"/>
              </a:lnSpc>
              <a:defRPr/>
            </a:pPr>
            <a:r>
              <a:rPr lang="en-US" altLang="ja-JP" sz="2400" dirty="0">
                <a:latin typeface="ＭＳ Ｐゴシック" panose="020B0600070205080204" pitchFamily="50" charset="-128"/>
                <a:ea typeface="ＭＳ Ｐゴシック" panose="020B0600070205080204" pitchFamily="50" charset="-128"/>
              </a:rPr>
              <a:t>[m3/h]</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1" name="テキスト ボックス 30">
            <a:extLst>
              <a:ext uri="{FF2B5EF4-FFF2-40B4-BE49-F238E27FC236}">
                <a16:creationId xmlns:a16="http://schemas.microsoft.com/office/drawing/2014/main" id="{E1E0B0F9-45E6-4E80-8F2B-A289B097D6E4}"/>
              </a:ext>
            </a:extLst>
          </p:cNvPr>
          <p:cNvSpPr txBox="1"/>
          <p:nvPr/>
        </p:nvSpPr>
        <p:spPr>
          <a:xfrm>
            <a:off x="4507782" y="4209146"/>
            <a:ext cx="2573386" cy="707886"/>
          </a:xfrm>
          <a:prstGeom prst="rect">
            <a:avLst/>
          </a:prstGeom>
          <a:noFill/>
        </p:spPr>
        <p:txBody>
          <a:bodyPr wrap="square" rtlCol="0">
            <a:spAutoFit/>
          </a:bodyPr>
          <a:lstStyle/>
          <a:p>
            <a:pPr algn="ctr">
              <a:lnSpc>
                <a:spcPts val="2400"/>
              </a:lnSpc>
              <a:defRPr/>
            </a:pPr>
            <a:r>
              <a:rPr lang="en-US" altLang="ja-JP" sz="2400" dirty="0">
                <a:latin typeface="ＭＳ Ｐゴシック" panose="020B0600070205080204" pitchFamily="50" charset="-128"/>
                <a:ea typeface="ＭＳ Ｐゴシック" panose="020B0600070205080204" pitchFamily="50" charset="-128"/>
              </a:rPr>
              <a:t>Room volume [m3]</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2" name="テキスト ボックス 31">
            <a:extLst>
              <a:ext uri="{FF2B5EF4-FFF2-40B4-BE49-F238E27FC236}">
                <a16:creationId xmlns:a16="http://schemas.microsoft.com/office/drawing/2014/main" id="{E5182FC5-BB6B-4715-BB4F-9BC08DD9A3B5}"/>
              </a:ext>
            </a:extLst>
          </p:cNvPr>
          <p:cNvSpPr txBox="1"/>
          <p:nvPr/>
        </p:nvSpPr>
        <p:spPr>
          <a:xfrm>
            <a:off x="3669408" y="3843266"/>
            <a:ext cx="499421" cy="400110"/>
          </a:xfrm>
          <a:prstGeom prst="rect">
            <a:avLst/>
          </a:prstGeom>
          <a:noFill/>
        </p:spPr>
        <p:txBody>
          <a:bodyPr wrap="square" rtlCol="0">
            <a:spAutoFit/>
          </a:bodyPr>
          <a:lstStyle/>
          <a:p>
            <a:pPr lvl="0" algn="ctr">
              <a:lnSpc>
                <a:spcPts val="2400"/>
              </a:lnSpc>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cxnSp>
        <p:nvCxnSpPr>
          <p:cNvPr id="5" name="直線コネクタ 4">
            <a:extLst>
              <a:ext uri="{FF2B5EF4-FFF2-40B4-BE49-F238E27FC236}">
                <a16:creationId xmlns:a16="http://schemas.microsoft.com/office/drawing/2014/main" id="{521FBBD4-6B7C-409B-B55D-2352371000E9}"/>
              </a:ext>
            </a:extLst>
          </p:cNvPr>
          <p:cNvCxnSpPr/>
          <p:nvPr/>
        </p:nvCxnSpPr>
        <p:spPr>
          <a:xfrm>
            <a:off x="4151205" y="4061818"/>
            <a:ext cx="32865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5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Do</a:t>
            </a: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you know what Air change rate means?</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09999" y="1895061"/>
            <a:ext cx="8135214" cy="4962939"/>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Air change rate means how many times room air is replaced</a:t>
            </a:r>
            <a:r>
              <a:rPr lang="ja-JP" altLang="en-US" sz="2400" dirty="0">
                <a:latin typeface="ＭＳ Ｐゴシック" panose="020B0600070205080204" pitchFamily="50" charset="-128"/>
                <a:ea typeface="ＭＳ Ｐゴシック" panose="020B0600070205080204" pitchFamily="50" charset="-128"/>
              </a:rPr>
              <a:t> </a:t>
            </a:r>
            <a:r>
              <a:rPr lang="en-US" altLang="ja-JP" sz="2400" u="sng" dirty="0">
                <a:latin typeface="ＭＳ Ｐゴシック" panose="020B0600070205080204" pitchFamily="50" charset="-128"/>
                <a:ea typeface="ＭＳ Ｐゴシック" panose="020B0600070205080204" pitchFamily="50" charset="-128"/>
              </a:rPr>
              <a:t>roughly</a:t>
            </a:r>
            <a:r>
              <a:rPr lang="en-US" altLang="ja-JP" sz="2400" dirty="0">
                <a:latin typeface="ＭＳ Ｐゴシック" panose="020B0600070205080204" pitchFamily="50" charset="-128"/>
                <a:ea typeface="ＭＳ Ｐゴシック" panose="020B0600070205080204" pitchFamily="50" charset="-128"/>
              </a:rPr>
              <a:t>.</a:t>
            </a:r>
          </a:p>
          <a:p>
            <a:r>
              <a:rPr lang="en-US" altLang="ja-JP" sz="2400" dirty="0">
                <a:latin typeface="ＭＳ Ｐゴシック" panose="020B0600070205080204" pitchFamily="50" charset="-128"/>
                <a:ea typeface="ＭＳ Ｐゴシック" panose="020B0600070205080204" pitchFamily="50" charset="-128"/>
              </a:rPr>
              <a:t>Air change rate is used in order to design room air volume roughly. For example, if room area is 20m2, and room height is 3m, room volume is 60m3. if air change rate is 20 times/h, air volume is 1200m3/h.</a:t>
            </a:r>
          </a:p>
          <a:p>
            <a:r>
              <a:rPr lang="en-US" altLang="ja-JP" sz="2400" dirty="0">
                <a:latin typeface="ＭＳ Ｐゴシック" panose="020B0600070205080204" pitchFamily="50" charset="-128"/>
                <a:ea typeface="ＭＳ Ｐゴシック" panose="020B0600070205080204" pitchFamily="50" charset="-128"/>
              </a:rPr>
              <a:t>In other words, air change rate also means how many minutes it takes to replace room air </a:t>
            </a:r>
            <a:r>
              <a:rPr lang="en-US" altLang="ja-JP" sz="2400" u="sng" dirty="0">
                <a:latin typeface="ＭＳ Ｐゴシック" panose="020B0600070205080204" pitchFamily="50" charset="-128"/>
                <a:ea typeface="ＭＳ Ｐゴシック" panose="020B0600070205080204" pitchFamily="50" charset="-128"/>
              </a:rPr>
              <a:t>roughly</a:t>
            </a:r>
            <a:r>
              <a:rPr lang="en-US" altLang="ja-JP" sz="2400" dirty="0">
                <a:latin typeface="ＭＳ Ｐゴシック" panose="020B0600070205080204" pitchFamily="50" charset="-128"/>
                <a:ea typeface="ＭＳ Ｐゴシック" panose="020B0600070205080204" pitchFamily="50" charset="-128"/>
              </a:rPr>
              <a:t>.</a:t>
            </a:r>
          </a:p>
          <a:p>
            <a:r>
              <a:rPr lang="en-US" altLang="ja-JP" sz="2400" dirty="0">
                <a:latin typeface="ＭＳ Ｐゴシック" panose="020B0600070205080204" pitchFamily="50" charset="-128"/>
                <a:ea typeface="ＭＳ Ｐゴシック" panose="020B0600070205080204" pitchFamily="50" charset="-128"/>
              </a:rPr>
              <a:t>For example, if air change rate is 12 times/h, it takes 5 min to replace room air.</a:t>
            </a:r>
          </a:p>
          <a:p>
            <a:endParaRPr lang="en-US" altLang="ja-JP" sz="2400" dirty="0">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C05661C0-B685-4D95-8BE5-C4A7E8B841E2}"/>
              </a:ext>
            </a:extLst>
          </p:cNvPr>
          <p:cNvSpPr/>
          <p:nvPr/>
        </p:nvSpPr>
        <p:spPr>
          <a:xfrm>
            <a:off x="9054551" y="3174288"/>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8" name="直線矢印コネクタ 7">
            <a:extLst>
              <a:ext uri="{FF2B5EF4-FFF2-40B4-BE49-F238E27FC236}">
                <a16:creationId xmlns:a16="http://schemas.microsoft.com/office/drawing/2014/main" id="{DA41824F-5CDD-4FFE-AA41-5CD42E017152}"/>
              </a:ext>
            </a:extLst>
          </p:cNvPr>
          <p:cNvCxnSpPr/>
          <p:nvPr/>
        </p:nvCxnSpPr>
        <p:spPr>
          <a:xfrm>
            <a:off x="9519671" y="2623217"/>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BA2CDACE-537F-409E-B0E9-143B4D81EF47}"/>
              </a:ext>
            </a:extLst>
          </p:cNvPr>
          <p:cNvCxnSpPr>
            <a:cxnSpLocks/>
          </p:cNvCxnSpPr>
          <p:nvPr/>
        </p:nvCxnSpPr>
        <p:spPr>
          <a:xfrm>
            <a:off x="11427226" y="2587412"/>
            <a:ext cx="0" cy="540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15BCD304-1B6B-44A1-B67B-78BA14EE2E86}"/>
              </a:ext>
            </a:extLst>
          </p:cNvPr>
          <p:cNvSpPr txBox="1"/>
          <p:nvPr/>
        </p:nvSpPr>
        <p:spPr>
          <a:xfrm>
            <a:off x="10036059" y="4056576"/>
            <a:ext cx="939210"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a:t>
            </a:r>
            <a:r>
              <a:rPr kumimoji="1" lang="en-US" altLang="ja-JP" sz="2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337926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Can you wait so long?</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DD30834C-E721-44FE-A04C-095CC1C3AAED}"/>
              </a:ext>
            </a:extLst>
          </p:cNvPr>
          <p:cNvSpPr/>
          <p:nvPr/>
        </p:nvSpPr>
        <p:spPr>
          <a:xfrm>
            <a:off x="9941655" y="2964272"/>
            <a:ext cx="2054727"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正方形/長方形 11">
            <a:extLst>
              <a:ext uri="{FF2B5EF4-FFF2-40B4-BE49-F238E27FC236}">
                <a16:creationId xmlns:a16="http://schemas.microsoft.com/office/drawing/2014/main" id="{CDE3B497-4D01-482C-8355-735B64A061B4}"/>
              </a:ext>
            </a:extLst>
          </p:cNvPr>
          <p:cNvSpPr/>
          <p:nvPr/>
        </p:nvSpPr>
        <p:spPr>
          <a:xfrm>
            <a:off x="8739024" y="2964272"/>
            <a:ext cx="1181663" cy="1995769"/>
          </a:xfrm>
          <a:prstGeom prst="rect">
            <a:avLst/>
          </a:prstGeom>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 name="テキスト ボックス 12">
            <a:extLst>
              <a:ext uri="{FF2B5EF4-FFF2-40B4-BE49-F238E27FC236}">
                <a16:creationId xmlns:a16="http://schemas.microsoft.com/office/drawing/2014/main" id="{91EFF951-3B71-4362-930E-3A0B4CE10B24}"/>
              </a:ext>
            </a:extLst>
          </p:cNvPr>
          <p:cNvSpPr txBox="1"/>
          <p:nvPr/>
        </p:nvSpPr>
        <p:spPr>
          <a:xfrm>
            <a:off x="10420957" y="3316267"/>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Lab</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prstClr val="black"/>
                </a:solidFill>
                <a:latin typeface="ＭＳ Ｐゴシック" panose="020B0600070205080204" pitchFamily="50" charset="-128"/>
                <a:ea typeface="ＭＳ Ｐゴシック" panose="020B0600070205080204" pitchFamily="50" charset="-128"/>
              </a:rPr>
              <a:t>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3C6727CE-6E9F-4F87-8AE4-B8EDD82886E8}"/>
              </a:ext>
            </a:extLst>
          </p:cNvPr>
          <p:cNvSpPr txBox="1"/>
          <p:nvPr/>
        </p:nvSpPr>
        <p:spPr>
          <a:xfrm>
            <a:off x="8854087" y="3316267"/>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Ante r</a:t>
            </a:r>
            <a:r>
              <a:rPr kumimoji="1" lang="en-US" altLang="ja-JP" sz="2400" dirty="0" err="1">
                <a:solidFill>
                  <a:prstClr val="black"/>
                </a:solidFill>
                <a:latin typeface="ＭＳ Ｐゴシック" panose="020B0600070205080204" pitchFamily="50" charset="-128"/>
                <a:ea typeface="ＭＳ Ｐゴシック" panose="020B0600070205080204" pitchFamily="50" charset="-128"/>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5A5E36A4-EDE1-46F0-ABB8-F651BC77FB11}"/>
              </a:ext>
            </a:extLst>
          </p:cNvPr>
          <p:cNvSpPr/>
          <p:nvPr/>
        </p:nvSpPr>
        <p:spPr>
          <a:xfrm>
            <a:off x="9856981" y="3535481"/>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1379D9C6-36A6-407A-857B-2D91CEA31B20}"/>
              </a:ext>
            </a:extLst>
          </p:cNvPr>
          <p:cNvSpPr/>
          <p:nvPr/>
        </p:nvSpPr>
        <p:spPr>
          <a:xfrm>
            <a:off x="7541167" y="2964272"/>
            <a:ext cx="1181663" cy="1995769"/>
          </a:xfrm>
          <a:prstGeom prst="rect">
            <a:avLst/>
          </a:prstGeom>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 name="正方形/長方形 16">
            <a:extLst>
              <a:ext uri="{FF2B5EF4-FFF2-40B4-BE49-F238E27FC236}">
                <a16:creationId xmlns:a16="http://schemas.microsoft.com/office/drawing/2014/main" id="{05D2DA40-0295-4AB6-9AD4-2F8DE2AE75EE}"/>
              </a:ext>
            </a:extLst>
          </p:cNvPr>
          <p:cNvSpPr/>
          <p:nvPr/>
        </p:nvSpPr>
        <p:spPr>
          <a:xfrm>
            <a:off x="8683700" y="3555163"/>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1AED4CEF-2F06-4858-ACF9-35968937CD37}"/>
              </a:ext>
            </a:extLst>
          </p:cNvPr>
          <p:cNvSpPr/>
          <p:nvPr/>
        </p:nvSpPr>
        <p:spPr>
          <a:xfrm>
            <a:off x="7458134" y="3535480"/>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左 26">
            <a:extLst>
              <a:ext uri="{FF2B5EF4-FFF2-40B4-BE49-F238E27FC236}">
                <a16:creationId xmlns:a16="http://schemas.microsoft.com/office/drawing/2014/main" id="{98D793FF-2FA6-4F0F-BC5C-9F013EF09CFA}"/>
              </a:ext>
            </a:extLst>
          </p:cNvPr>
          <p:cNvSpPr/>
          <p:nvPr/>
        </p:nvSpPr>
        <p:spPr>
          <a:xfrm>
            <a:off x="9585644" y="4054625"/>
            <a:ext cx="510763" cy="477672"/>
          </a:xfrm>
          <a:prstGeom prst="leftArrow">
            <a:avLst/>
          </a:prstGeom>
          <a:solidFill>
            <a:schemeClr val="bg1"/>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矢印: 左 27">
            <a:extLst>
              <a:ext uri="{FF2B5EF4-FFF2-40B4-BE49-F238E27FC236}">
                <a16:creationId xmlns:a16="http://schemas.microsoft.com/office/drawing/2014/main" id="{284A6B81-2FAB-4204-A57D-2C3B9AAA0824}"/>
              </a:ext>
            </a:extLst>
          </p:cNvPr>
          <p:cNvSpPr/>
          <p:nvPr/>
        </p:nvSpPr>
        <p:spPr>
          <a:xfrm>
            <a:off x="8401754" y="4054625"/>
            <a:ext cx="510763" cy="477672"/>
          </a:xfrm>
          <a:prstGeom prst="leftArrow">
            <a:avLst/>
          </a:prstGeom>
          <a:solidFill>
            <a:schemeClr val="bg1"/>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矢印: 左 28">
            <a:extLst>
              <a:ext uri="{FF2B5EF4-FFF2-40B4-BE49-F238E27FC236}">
                <a16:creationId xmlns:a16="http://schemas.microsoft.com/office/drawing/2014/main" id="{824C09BD-6698-46FE-B834-CCB601034503}"/>
              </a:ext>
            </a:extLst>
          </p:cNvPr>
          <p:cNvSpPr/>
          <p:nvPr/>
        </p:nvSpPr>
        <p:spPr>
          <a:xfrm>
            <a:off x="7189104" y="4054625"/>
            <a:ext cx="510763" cy="477672"/>
          </a:xfrm>
          <a:prstGeom prst="leftArrow">
            <a:avLst/>
          </a:prstGeom>
          <a:solidFill>
            <a:schemeClr val="bg1"/>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50B6180F-E13C-496B-8332-F83A003CABE2}"/>
              </a:ext>
            </a:extLst>
          </p:cNvPr>
          <p:cNvSpPr txBox="1"/>
          <p:nvPr/>
        </p:nvSpPr>
        <p:spPr>
          <a:xfrm>
            <a:off x="7696255" y="3316267"/>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Next</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r</a:t>
            </a:r>
            <a:r>
              <a:rPr kumimoji="1" lang="en-US" altLang="ja-JP" sz="2400" dirty="0" err="1">
                <a:solidFill>
                  <a:prstClr val="black"/>
                </a:solidFill>
                <a:latin typeface="ＭＳ Ｐゴシック" panose="020B0600070205080204" pitchFamily="50" charset="-128"/>
                <a:ea typeface="ＭＳ Ｐゴシック" panose="020B0600070205080204" pitchFamily="50" charset="-128"/>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32" name="コンテンツ プレースホルダー 3">
            <a:extLst>
              <a:ext uri="{FF2B5EF4-FFF2-40B4-BE49-F238E27FC236}">
                <a16:creationId xmlns:a16="http://schemas.microsoft.com/office/drawing/2014/main" id="{4CCB13F4-96E4-42E4-A0BF-F449670E2DAC}"/>
              </a:ext>
            </a:extLst>
          </p:cNvPr>
          <p:cNvSpPr txBox="1">
            <a:spLocks/>
          </p:cNvSpPr>
          <p:nvPr/>
        </p:nvSpPr>
        <p:spPr>
          <a:xfrm>
            <a:off x="775058" y="1921566"/>
            <a:ext cx="6393078" cy="4936434"/>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a:lstStyle>
          <a:p>
            <a:r>
              <a:rPr lang="en-US" altLang="ja-JP" sz="2400" dirty="0">
                <a:latin typeface="ＭＳ Ｐゴシック" panose="020B0600070205080204" pitchFamily="50" charset="-128"/>
                <a:ea typeface="ＭＳ Ｐゴシック" panose="020B0600070205080204" pitchFamily="50" charset="-128"/>
              </a:rPr>
              <a:t>If door between lab room and anteroom is opened, difference pressure between theses rooms becomes nearly 0, so lab room air flows into anteroom. </a:t>
            </a:r>
          </a:p>
          <a:p>
            <a:r>
              <a:rPr lang="en-US" altLang="ja-JP" sz="2400" dirty="0">
                <a:latin typeface="ＭＳ Ｐゴシック" panose="020B0600070205080204" pitchFamily="50" charset="-128"/>
                <a:ea typeface="ＭＳ Ｐゴシック" panose="020B0600070205080204" pitchFamily="50" charset="-128"/>
              </a:rPr>
              <a:t>If door between anteroom and next room is opened soon, anteroom air including lab room air flows into next room. </a:t>
            </a:r>
          </a:p>
          <a:p>
            <a:r>
              <a:rPr lang="en-US" altLang="ja-JP" sz="2400" dirty="0">
                <a:latin typeface="ＭＳ Ｐゴシック" panose="020B0600070205080204" pitchFamily="50" charset="-128"/>
                <a:ea typeface="ＭＳ Ｐゴシック" panose="020B0600070205080204" pitchFamily="50" charset="-128"/>
              </a:rPr>
              <a:t>So, user must wait until anteroom air is replaced. If air change rate is 12 times/h, user must wait 5 minutes roughly.</a:t>
            </a:r>
          </a:p>
          <a:p>
            <a:r>
              <a:rPr lang="en-US" altLang="ja-JP" sz="2400" dirty="0">
                <a:latin typeface="ＭＳ Ｐゴシック" panose="020B0600070205080204" pitchFamily="50" charset="-128"/>
                <a:ea typeface="ＭＳ Ｐゴシック" panose="020B0600070205080204" pitchFamily="50" charset="-128"/>
              </a:rPr>
              <a:t> Can you wait 5 minutes (actually more)?</a:t>
            </a:r>
          </a:p>
        </p:txBody>
      </p:sp>
    </p:spTree>
    <p:extLst>
      <p:ext uri="{BB962C8B-B14F-4D97-AF65-F5344CB8AC3E}">
        <p14:creationId xmlns:p14="http://schemas.microsoft.com/office/powerpoint/2010/main" val="2319552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Do you know 2 types air flow system?</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コンテンツ プレースホルダー 3">
            <a:extLst>
              <a:ext uri="{FF2B5EF4-FFF2-40B4-BE49-F238E27FC236}">
                <a16:creationId xmlns:a16="http://schemas.microsoft.com/office/drawing/2014/main" id="{1495FAB3-AFE3-460F-99CA-8856302423C9}"/>
              </a:ext>
            </a:extLst>
          </p:cNvPr>
          <p:cNvSpPr>
            <a:spLocks noGrp="1"/>
          </p:cNvSpPr>
          <p:nvPr>
            <p:ph idx="1"/>
          </p:nvPr>
        </p:nvSpPr>
        <p:spPr>
          <a:xfrm>
            <a:off x="792578" y="1922929"/>
            <a:ext cx="4597382" cy="493507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Air flow system has 2 types, one is unidirectional air flow type and another is non unidirectional air flow type.</a:t>
            </a:r>
          </a:p>
          <a:p>
            <a:r>
              <a:rPr lang="en-US" altLang="ja-JP" sz="2400" dirty="0">
                <a:latin typeface="ＭＳ Ｐゴシック" panose="020B0600070205080204" pitchFamily="50" charset="-128"/>
                <a:ea typeface="ＭＳ Ｐゴシック" panose="020B0600070205080204" pitchFamily="50" charset="-128"/>
              </a:rPr>
              <a:t>Meaning of air change rate differs between these 2 types.</a:t>
            </a:r>
          </a:p>
        </p:txBody>
      </p:sp>
      <p:sp>
        <p:nvSpPr>
          <p:cNvPr id="48" name="テキスト ボックス 47">
            <a:extLst>
              <a:ext uri="{FF2B5EF4-FFF2-40B4-BE49-F238E27FC236}">
                <a16:creationId xmlns:a16="http://schemas.microsoft.com/office/drawing/2014/main" id="{B51F2701-E61F-4001-A650-2DED2A4ADD6D}"/>
              </a:ext>
            </a:extLst>
          </p:cNvPr>
          <p:cNvSpPr txBox="1"/>
          <p:nvPr/>
        </p:nvSpPr>
        <p:spPr>
          <a:xfrm>
            <a:off x="5471710" y="6257348"/>
            <a:ext cx="3051412"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Unidirectional air flow</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89" name="テキスト ボックス 88">
            <a:extLst>
              <a:ext uri="{FF2B5EF4-FFF2-40B4-BE49-F238E27FC236}">
                <a16:creationId xmlns:a16="http://schemas.microsoft.com/office/drawing/2014/main" id="{25A4F8F9-01AF-4370-BF18-7D4C93F4A163}"/>
              </a:ext>
            </a:extLst>
          </p:cNvPr>
          <p:cNvSpPr txBox="1"/>
          <p:nvPr/>
        </p:nvSpPr>
        <p:spPr>
          <a:xfrm>
            <a:off x="8682653" y="6257348"/>
            <a:ext cx="3512024"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Non unidirectional air flow</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155" name="正方形/長方形 154">
            <a:extLst>
              <a:ext uri="{FF2B5EF4-FFF2-40B4-BE49-F238E27FC236}">
                <a16:creationId xmlns:a16="http://schemas.microsoft.com/office/drawing/2014/main" id="{A94D8F6E-42CE-47F3-BF65-64F254E6F6E5}"/>
              </a:ext>
            </a:extLst>
          </p:cNvPr>
          <p:cNvSpPr/>
          <p:nvPr/>
        </p:nvSpPr>
        <p:spPr>
          <a:xfrm>
            <a:off x="5551828" y="3400966"/>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6" name="テキスト ボックス 155">
            <a:extLst>
              <a:ext uri="{FF2B5EF4-FFF2-40B4-BE49-F238E27FC236}">
                <a16:creationId xmlns:a16="http://schemas.microsoft.com/office/drawing/2014/main" id="{7DBBC03E-8F64-480B-9CBD-4F52D81077AA}"/>
              </a:ext>
            </a:extLst>
          </p:cNvPr>
          <p:cNvSpPr txBox="1"/>
          <p:nvPr/>
        </p:nvSpPr>
        <p:spPr>
          <a:xfrm>
            <a:off x="6533336" y="4402641"/>
            <a:ext cx="939210"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a:t>
            </a:r>
            <a:r>
              <a:rPr kumimoji="1" lang="en-US" altLang="ja-JP" sz="2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7" name="正方形/長方形 156">
            <a:extLst>
              <a:ext uri="{FF2B5EF4-FFF2-40B4-BE49-F238E27FC236}">
                <a16:creationId xmlns:a16="http://schemas.microsoft.com/office/drawing/2014/main" id="{C9F5B3BB-7592-4440-8ABF-4CA3DF649EF1}"/>
              </a:ext>
            </a:extLst>
          </p:cNvPr>
          <p:cNvSpPr/>
          <p:nvPr/>
        </p:nvSpPr>
        <p:spPr>
          <a:xfrm>
            <a:off x="5605488" y="3210015"/>
            <a:ext cx="2848566" cy="158151"/>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158" name="直線矢印コネクタ 157">
            <a:extLst>
              <a:ext uri="{FF2B5EF4-FFF2-40B4-BE49-F238E27FC236}">
                <a16:creationId xmlns:a16="http://schemas.microsoft.com/office/drawing/2014/main" id="{14A26445-89CE-4C0B-87B3-E9C7A9F7F55F}"/>
              </a:ext>
            </a:extLst>
          </p:cNvPr>
          <p:cNvCxnSpPr/>
          <p:nvPr/>
        </p:nvCxnSpPr>
        <p:spPr>
          <a:xfrm>
            <a:off x="5820265" y="2657274"/>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59" name="直線矢印コネクタ 158">
            <a:extLst>
              <a:ext uri="{FF2B5EF4-FFF2-40B4-BE49-F238E27FC236}">
                <a16:creationId xmlns:a16="http://schemas.microsoft.com/office/drawing/2014/main" id="{FA753634-F778-4FF8-ACA7-2110B8D636E7}"/>
              </a:ext>
            </a:extLst>
          </p:cNvPr>
          <p:cNvCxnSpPr/>
          <p:nvPr/>
        </p:nvCxnSpPr>
        <p:spPr>
          <a:xfrm>
            <a:off x="6039900" y="2661757"/>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0" name="直線矢印コネクタ 159">
            <a:extLst>
              <a:ext uri="{FF2B5EF4-FFF2-40B4-BE49-F238E27FC236}">
                <a16:creationId xmlns:a16="http://schemas.microsoft.com/office/drawing/2014/main" id="{7B2D41D4-2976-43C7-8C7E-992C321DCDC9}"/>
              </a:ext>
            </a:extLst>
          </p:cNvPr>
          <p:cNvCxnSpPr/>
          <p:nvPr/>
        </p:nvCxnSpPr>
        <p:spPr>
          <a:xfrm>
            <a:off x="6255053" y="2657980"/>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1" name="直線矢印コネクタ 160">
            <a:extLst>
              <a:ext uri="{FF2B5EF4-FFF2-40B4-BE49-F238E27FC236}">
                <a16:creationId xmlns:a16="http://schemas.microsoft.com/office/drawing/2014/main" id="{3F6C563D-359D-4CF4-93F0-065F63F69294}"/>
              </a:ext>
            </a:extLst>
          </p:cNvPr>
          <p:cNvCxnSpPr/>
          <p:nvPr/>
        </p:nvCxnSpPr>
        <p:spPr>
          <a:xfrm>
            <a:off x="6474688" y="2662463"/>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2" name="直線矢印コネクタ 161">
            <a:extLst>
              <a:ext uri="{FF2B5EF4-FFF2-40B4-BE49-F238E27FC236}">
                <a16:creationId xmlns:a16="http://schemas.microsoft.com/office/drawing/2014/main" id="{9AF62719-BB9A-407F-B7C0-76D569738501}"/>
              </a:ext>
            </a:extLst>
          </p:cNvPr>
          <p:cNvCxnSpPr/>
          <p:nvPr/>
        </p:nvCxnSpPr>
        <p:spPr>
          <a:xfrm>
            <a:off x="6685359" y="2656568"/>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3" name="直線矢印コネクタ 162">
            <a:extLst>
              <a:ext uri="{FF2B5EF4-FFF2-40B4-BE49-F238E27FC236}">
                <a16:creationId xmlns:a16="http://schemas.microsoft.com/office/drawing/2014/main" id="{58BD6037-50FB-43B7-8AD6-7A07DAB8F268}"/>
              </a:ext>
            </a:extLst>
          </p:cNvPr>
          <p:cNvCxnSpPr/>
          <p:nvPr/>
        </p:nvCxnSpPr>
        <p:spPr>
          <a:xfrm>
            <a:off x="6904994" y="2661051"/>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4" name="直線矢印コネクタ 163">
            <a:extLst>
              <a:ext uri="{FF2B5EF4-FFF2-40B4-BE49-F238E27FC236}">
                <a16:creationId xmlns:a16="http://schemas.microsoft.com/office/drawing/2014/main" id="{A4FF3575-F591-48E5-8A39-0C0F18AF3DC7}"/>
              </a:ext>
            </a:extLst>
          </p:cNvPr>
          <p:cNvCxnSpPr/>
          <p:nvPr/>
        </p:nvCxnSpPr>
        <p:spPr>
          <a:xfrm>
            <a:off x="7120147" y="2657274"/>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5" name="直線矢印コネクタ 164">
            <a:extLst>
              <a:ext uri="{FF2B5EF4-FFF2-40B4-BE49-F238E27FC236}">
                <a16:creationId xmlns:a16="http://schemas.microsoft.com/office/drawing/2014/main" id="{5908B03B-F99C-47EC-906E-DF44EBC2C026}"/>
              </a:ext>
            </a:extLst>
          </p:cNvPr>
          <p:cNvCxnSpPr/>
          <p:nvPr/>
        </p:nvCxnSpPr>
        <p:spPr>
          <a:xfrm>
            <a:off x="7326335" y="2661757"/>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6" name="直線矢印コネクタ 165">
            <a:extLst>
              <a:ext uri="{FF2B5EF4-FFF2-40B4-BE49-F238E27FC236}">
                <a16:creationId xmlns:a16="http://schemas.microsoft.com/office/drawing/2014/main" id="{712CABB7-380D-455A-ACF8-B7E5A12BA1DB}"/>
              </a:ext>
            </a:extLst>
          </p:cNvPr>
          <p:cNvCxnSpPr/>
          <p:nvPr/>
        </p:nvCxnSpPr>
        <p:spPr>
          <a:xfrm>
            <a:off x="7550452" y="2657980"/>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7" name="直線矢印コネクタ 166">
            <a:extLst>
              <a:ext uri="{FF2B5EF4-FFF2-40B4-BE49-F238E27FC236}">
                <a16:creationId xmlns:a16="http://schemas.microsoft.com/office/drawing/2014/main" id="{23C8E54D-68BA-42AB-811A-DCCA46ACC88B}"/>
              </a:ext>
            </a:extLst>
          </p:cNvPr>
          <p:cNvCxnSpPr/>
          <p:nvPr/>
        </p:nvCxnSpPr>
        <p:spPr>
          <a:xfrm>
            <a:off x="7756640" y="2662463"/>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8" name="直線矢印コネクタ 167">
            <a:extLst>
              <a:ext uri="{FF2B5EF4-FFF2-40B4-BE49-F238E27FC236}">
                <a16:creationId xmlns:a16="http://schemas.microsoft.com/office/drawing/2014/main" id="{17697E87-F74E-4D78-B37E-6ADAE4F8948A}"/>
              </a:ext>
            </a:extLst>
          </p:cNvPr>
          <p:cNvCxnSpPr/>
          <p:nvPr/>
        </p:nvCxnSpPr>
        <p:spPr>
          <a:xfrm>
            <a:off x="7980758" y="2656568"/>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9" name="直線矢印コネクタ 168">
            <a:extLst>
              <a:ext uri="{FF2B5EF4-FFF2-40B4-BE49-F238E27FC236}">
                <a16:creationId xmlns:a16="http://schemas.microsoft.com/office/drawing/2014/main" id="{6EA3BB00-6298-44BD-A8F1-640DD56A6B78}"/>
              </a:ext>
            </a:extLst>
          </p:cNvPr>
          <p:cNvCxnSpPr/>
          <p:nvPr/>
        </p:nvCxnSpPr>
        <p:spPr>
          <a:xfrm>
            <a:off x="8200393" y="2661051"/>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0" name="直線矢印コネクタ 169">
            <a:extLst>
              <a:ext uri="{FF2B5EF4-FFF2-40B4-BE49-F238E27FC236}">
                <a16:creationId xmlns:a16="http://schemas.microsoft.com/office/drawing/2014/main" id="{D5E3494E-68C8-4DD4-9F56-2641E0B7B275}"/>
              </a:ext>
            </a:extLst>
          </p:cNvPr>
          <p:cNvCxnSpPr/>
          <p:nvPr/>
        </p:nvCxnSpPr>
        <p:spPr>
          <a:xfrm>
            <a:off x="5820265" y="5412818"/>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1" name="直線矢印コネクタ 170">
            <a:extLst>
              <a:ext uri="{FF2B5EF4-FFF2-40B4-BE49-F238E27FC236}">
                <a16:creationId xmlns:a16="http://schemas.microsoft.com/office/drawing/2014/main" id="{60679EE0-798A-4F55-92B0-8247599967C9}"/>
              </a:ext>
            </a:extLst>
          </p:cNvPr>
          <p:cNvCxnSpPr/>
          <p:nvPr/>
        </p:nvCxnSpPr>
        <p:spPr>
          <a:xfrm>
            <a:off x="6039900" y="5417301"/>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2" name="直線矢印コネクタ 171">
            <a:extLst>
              <a:ext uri="{FF2B5EF4-FFF2-40B4-BE49-F238E27FC236}">
                <a16:creationId xmlns:a16="http://schemas.microsoft.com/office/drawing/2014/main" id="{D5467FF6-2B34-4C7D-B828-0BAD7DA67181}"/>
              </a:ext>
            </a:extLst>
          </p:cNvPr>
          <p:cNvCxnSpPr/>
          <p:nvPr/>
        </p:nvCxnSpPr>
        <p:spPr>
          <a:xfrm>
            <a:off x="6255053" y="5413524"/>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3" name="直線矢印コネクタ 172">
            <a:extLst>
              <a:ext uri="{FF2B5EF4-FFF2-40B4-BE49-F238E27FC236}">
                <a16:creationId xmlns:a16="http://schemas.microsoft.com/office/drawing/2014/main" id="{7378E979-88EF-40DA-9FD0-82076B849D40}"/>
              </a:ext>
            </a:extLst>
          </p:cNvPr>
          <p:cNvCxnSpPr/>
          <p:nvPr/>
        </p:nvCxnSpPr>
        <p:spPr>
          <a:xfrm>
            <a:off x="6474688" y="5418007"/>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id="{B5735640-4701-40AB-8A1A-F874552EE815}"/>
              </a:ext>
            </a:extLst>
          </p:cNvPr>
          <p:cNvCxnSpPr/>
          <p:nvPr/>
        </p:nvCxnSpPr>
        <p:spPr>
          <a:xfrm>
            <a:off x="6685359" y="5412112"/>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5" name="直線矢印コネクタ 174">
            <a:extLst>
              <a:ext uri="{FF2B5EF4-FFF2-40B4-BE49-F238E27FC236}">
                <a16:creationId xmlns:a16="http://schemas.microsoft.com/office/drawing/2014/main" id="{76702368-72AE-4443-9C7E-9156F1B1936B}"/>
              </a:ext>
            </a:extLst>
          </p:cNvPr>
          <p:cNvCxnSpPr/>
          <p:nvPr/>
        </p:nvCxnSpPr>
        <p:spPr>
          <a:xfrm>
            <a:off x="6904994" y="5416595"/>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6" name="直線矢印コネクタ 175">
            <a:extLst>
              <a:ext uri="{FF2B5EF4-FFF2-40B4-BE49-F238E27FC236}">
                <a16:creationId xmlns:a16="http://schemas.microsoft.com/office/drawing/2014/main" id="{9216E63A-553C-4CA1-A131-EE3A17315F93}"/>
              </a:ext>
            </a:extLst>
          </p:cNvPr>
          <p:cNvCxnSpPr/>
          <p:nvPr/>
        </p:nvCxnSpPr>
        <p:spPr>
          <a:xfrm>
            <a:off x="7120147" y="5412818"/>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7" name="直線矢印コネクタ 176">
            <a:extLst>
              <a:ext uri="{FF2B5EF4-FFF2-40B4-BE49-F238E27FC236}">
                <a16:creationId xmlns:a16="http://schemas.microsoft.com/office/drawing/2014/main" id="{266AF809-3337-46BA-9B65-85760223EF30}"/>
              </a:ext>
            </a:extLst>
          </p:cNvPr>
          <p:cNvCxnSpPr/>
          <p:nvPr/>
        </p:nvCxnSpPr>
        <p:spPr>
          <a:xfrm>
            <a:off x="7326335" y="5417301"/>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8" name="直線矢印コネクタ 177">
            <a:extLst>
              <a:ext uri="{FF2B5EF4-FFF2-40B4-BE49-F238E27FC236}">
                <a16:creationId xmlns:a16="http://schemas.microsoft.com/office/drawing/2014/main" id="{DC8885FB-89CB-4351-A39B-EE83F9D96DC9}"/>
              </a:ext>
            </a:extLst>
          </p:cNvPr>
          <p:cNvCxnSpPr/>
          <p:nvPr/>
        </p:nvCxnSpPr>
        <p:spPr>
          <a:xfrm>
            <a:off x="7550452" y="5413524"/>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9" name="直線矢印コネクタ 178">
            <a:extLst>
              <a:ext uri="{FF2B5EF4-FFF2-40B4-BE49-F238E27FC236}">
                <a16:creationId xmlns:a16="http://schemas.microsoft.com/office/drawing/2014/main" id="{1E8C4464-9B7A-48E0-A496-DC3A5C899A6F}"/>
              </a:ext>
            </a:extLst>
          </p:cNvPr>
          <p:cNvCxnSpPr/>
          <p:nvPr/>
        </p:nvCxnSpPr>
        <p:spPr>
          <a:xfrm>
            <a:off x="7756640" y="5418007"/>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0" name="直線矢印コネクタ 179">
            <a:extLst>
              <a:ext uri="{FF2B5EF4-FFF2-40B4-BE49-F238E27FC236}">
                <a16:creationId xmlns:a16="http://schemas.microsoft.com/office/drawing/2014/main" id="{891B8C51-F927-4B68-B1FE-492ACDC54B36}"/>
              </a:ext>
            </a:extLst>
          </p:cNvPr>
          <p:cNvCxnSpPr/>
          <p:nvPr/>
        </p:nvCxnSpPr>
        <p:spPr>
          <a:xfrm>
            <a:off x="7980758" y="5412112"/>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1" name="直線矢印コネクタ 180">
            <a:extLst>
              <a:ext uri="{FF2B5EF4-FFF2-40B4-BE49-F238E27FC236}">
                <a16:creationId xmlns:a16="http://schemas.microsoft.com/office/drawing/2014/main" id="{9BC7D550-C42D-44ED-8C6C-C1A27694FCC7}"/>
              </a:ext>
            </a:extLst>
          </p:cNvPr>
          <p:cNvCxnSpPr/>
          <p:nvPr/>
        </p:nvCxnSpPr>
        <p:spPr>
          <a:xfrm>
            <a:off x="8200393" y="5416595"/>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2" name="直線矢印コネクタ 181">
            <a:extLst>
              <a:ext uri="{FF2B5EF4-FFF2-40B4-BE49-F238E27FC236}">
                <a16:creationId xmlns:a16="http://schemas.microsoft.com/office/drawing/2014/main" id="{B9420358-26D2-46AF-8DDE-36C86D0C64E7}"/>
              </a:ext>
            </a:extLst>
          </p:cNvPr>
          <p:cNvCxnSpPr/>
          <p:nvPr/>
        </p:nvCxnSpPr>
        <p:spPr>
          <a:xfrm>
            <a:off x="5820265" y="3821683"/>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3" name="直線矢印コネクタ 182">
            <a:extLst>
              <a:ext uri="{FF2B5EF4-FFF2-40B4-BE49-F238E27FC236}">
                <a16:creationId xmlns:a16="http://schemas.microsoft.com/office/drawing/2014/main" id="{235AF6A1-AE60-4458-84FD-672F61225990}"/>
              </a:ext>
            </a:extLst>
          </p:cNvPr>
          <p:cNvCxnSpPr/>
          <p:nvPr/>
        </p:nvCxnSpPr>
        <p:spPr>
          <a:xfrm>
            <a:off x="6039900" y="3826166"/>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4" name="直線矢印コネクタ 183">
            <a:extLst>
              <a:ext uri="{FF2B5EF4-FFF2-40B4-BE49-F238E27FC236}">
                <a16:creationId xmlns:a16="http://schemas.microsoft.com/office/drawing/2014/main" id="{F9F4D4E5-FBFE-45A5-9A2B-220AE4DA7D59}"/>
              </a:ext>
            </a:extLst>
          </p:cNvPr>
          <p:cNvCxnSpPr/>
          <p:nvPr/>
        </p:nvCxnSpPr>
        <p:spPr>
          <a:xfrm>
            <a:off x="6255053" y="3822389"/>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5" name="直線矢印コネクタ 184">
            <a:extLst>
              <a:ext uri="{FF2B5EF4-FFF2-40B4-BE49-F238E27FC236}">
                <a16:creationId xmlns:a16="http://schemas.microsoft.com/office/drawing/2014/main" id="{CB35DF08-EB44-465C-A9C9-AE7987AC087E}"/>
              </a:ext>
            </a:extLst>
          </p:cNvPr>
          <p:cNvCxnSpPr/>
          <p:nvPr/>
        </p:nvCxnSpPr>
        <p:spPr>
          <a:xfrm>
            <a:off x="6474688" y="3826872"/>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6" name="直線矢印コネクタ 185">
            <a:extLst>
              <a:ext uri="{FF2B5EF4-FFF2-40B4-BE49-F238E27FC236}">
                <a16:creationId xmlns:a16="http://schemas.microsoft.com/office/drawing/2014/main" id="{91D7D104-B817-47F9-AA6B-FD409FD27FA4}"/>
              </a:ext>
            </a:extLst>
          </p:cNvPr>
          <p:cNvCxnSpPr/>
          <p:nvPr/>
        </p:nvCxnSpPr>
        <p:spPr>
          <a:xfrm>
            <a:off x="6685359" y="3820977"/>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7" name="直線矢印コネクタ 186">
            <a:extLst>
              <a:ext uri="{FF2B5EF4-FFF2-40B4-BE49-F238E27FC236}">
                <a16:creationId xmlns:a16="http://schemas.microsoft.com/office/drawing/2014/main" id="{843461E8-5B3C-4E80-B1E2-FF12A0FEDBAB}"/>
              </a:ext>
            </a:extLst>
          </p:cNvPr>
          <p:cNvCxnSpPr/>
          <p:nvPr/>
        </p:nvCxnSpPr>
        <p:spPr>
          <a:xfrm>
            <a:off x="6904994" y="3825460"/>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8" name="直線矢印コネクタ 187">
            <a:extLst>
              <a:ext uri="{FF2B5EF4-FFF2-40B4-BE49-F238E27FC236}">
                <a16:creationId xmlns:a16="http://schemas.microsoft.com/office/drawing/2014/main" id="{9D659E54-930F-4D6E-8F06-319837FC3BEC}"/>
              </a:ext>
            </a:extLst>
          </p:cNvPr>
          <p:cNvCxnSpPr/>
          <p:nvPr/>
        </p:nvCxnSpPr>
        <p:spPr>
          <a:xfrm>
            <a:off x="7120147" y="3821683"/>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9" name="直線矢印コネクタ 188">
            <a:extLst>
              <a:ext uri="{FF2B5EF4-FFF2-40B4-BE49-F238E27FC236}">
                <a16:creationId xmlns:a16="http://schemas.microsoft.com/office/drawing/2014/main" id="{ADF0B01F-B4D5-4607-93FC-21F9F36A95C0}"/>
              </a:ext>
            </a:extLst>
          </p:cNvPr>
          <p:cNvCxnSpPr/>
          <p:nvPr/>
        </p:nvCxnSpPr>
        <p:spPr>
          <a:xfrm>
            <a:off x="7326335" y="3826166"/>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90" name="直線矢印コネクタ 189">
            <a:extLst>
              <a:ext uri="{FF2B5EF4-FFF2-40B4-BE49-F238E27FC236}">
                <a16:creationId xmlns:a16="http://schemas.microsoft.com/office/drawing/2014/main" id="{A8F210F2-5F80-47C9-B340-85AC64A3FA1E}"/>
              </a:ext>
            </a:extLst>
          </p:cNvPr>
          <p:cNvCxnSpPr/>
          <p:nvPr/>
        </p:nvCxnSpPr>
        <p:spPr>
          <a:xfrm>
            <a:off x="7550452" y="3822389"/>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91" name="直線矢印コネクタ 190">
            <a:extLst>
              <a:ext uri="{FF2B5EF4-FFF2-40B4-BE49-F238E27FC236}">
                <a16:creationId xmlns:a16="http://schemas.microsoft.com/office/drawing/2014/main" id="{322BC9DF-B5DA-45FA-BA58-CD45DF943B7C}"/>
              </a:ext>
            </a:extLst>
          </p:cNvPr>
          <p:cNvCxnSpPr/>
          <p:nvPr/>
        </p:nvCxnSpPr>
        <p:spPr>
          <a:xfrm>
            <a:off x="7756640" y="3826872"/>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92" name="直線矢印コネクタ 191">
            <a:extLst>
              <a:ext uri="{FF2B5EF4-FFF2-40B4-BE49-F238E27FC236}">
                <a16:creationId xmlns:a16="http://schemas.microsoft.com/office/drawing/2014/main" id="{44FB2980-2EAA-40D3-A426-7B6967E7DAF0}"/>
              </a:ext>
            </a:extLst>
          </p:cNvPr>
          <p:cNvCxnSpPr/>
          <p:nvPr/>
        </p:nvCxnSpPr>
        <p:spPr>
          <a:xfrm>
            <a:off x="7980758" y="3820977"/>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93" name="直線矢印コネクタ 192">
            <a:extLst>
              <a:ext uri="{FF2B5EF4-FFF2-40B4-BE49-F238E27FC236}">
                <a16:creationId xmlns:a16="http://schemas.microsoft.com/office/drawing/2014/main" id="{E5A54BE2-4042-4B70-A587-E70B706408EC}"/>
              </a:ext>
            </a:extLst>
          </p:cNvPr>
          <p:cNvCxnSpPr/>
          <p:nvPr/>
        </p:nvCxnSpPr>
        <p:spPr>
          <a:xfrm>
            <a:off x="8200393" y="3825460"/>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94" name="正方形/長方形 193">
            <a:extLst>
              <a:ext uri="{FF2B5EF4-FFF2-40B4-BE49-F238E27FC236}">
                <a16:creationId xmlns:a16="http://schemas.microsoft.com/office/drawing/2014/main" id="{F9B7B84E-6E9D-48EC-A3D7-9B06567D8ABA}"/>
              </a:ext>
            </a:extLst>
          </p:cNvPr>
          <p:cNvSpPr/>
          <p:nvPr/>
        </p:nvSpPr>
        <p:spPr>
          <a:xfrm>
            <a:off x="8947924" y="3422018"/>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195" name="直線矢印コネクタ 194">
            <a:extLst>
              <a:ext uri="{FF2B5EF4-FFF2-40B4-BE49-F238E27FC236}">
                <a16:creationId xmlns:a16="http://schemas.microsoft.com/office/drawing/2014/main" id="{F3B37003-6C74-4DAC-BCFA-33B2C7D5E961}"/>
              </a:ext>
            </a:extLst>
          </p:cNvPr>
          <p:cNvCxnSpPr/>
          <p:nvPr/>
        </p:nvCxnSpPr>
        <p:spPr>
          <a:xfrm>
            <a:off x="10367267" y="2687622"/>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96" name="直線矢印コネクタ 195">
            <a:extLst>
              <a:ext uri="{FF2B5EF4-FFF2-40B4-BE49-F238E27FC236}">
                <a16:creationId xmlns:a16="http://schemas.microsoft.com/office/drawing/2014/main" id="{3B03F57E-CC61-4A56-AF80-74BFB7D2A9E1}"/>
              </a:ext>
            </a:extLst>
          </p:cNvPr>
          <p:cNvCxnSpPr>
            <a:cxnSpLocks/>
          </p:cNvCxnSpPr>
          <p:nvPr/>
        </p:nvCxnSpPr>
        <p:spPr>
          <a:xfrm>
            <a:off x="11393844" y="2853560"/>
            <a:ext cx="0" cy="540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197" name="正方形/長方形 196">
            <a:extLst>
              <a:ext uri="{FF2B5EF4-FFF2-40B4-BE49-F238E27FC236}">
                <a16:creationId xmlns:a16="http://schemas.microsoft.com/office/drawing/2014/main" id="{8472A2A3-9B9A-4C25-9092-DF10A8379D1E}"/>
              </a:ext>
            </a:extLst>
          </p:cNvPr>
          <p:cNvSpPr/>
          <p:nvPr/>
        </p:nvSpPr>
        <p:spPr>
          <a:xfrm>
            <a:off x="10187267" y="3234820"/>
            <a:ext cx="360000" cy="180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199" name="直線矢印コネクタ 198">
            <a:extLst>
              <a:ext uri="{FF2B5EF4-FFF2-40B4-BE49-F238E27FC236}">
                <a16:creationId xmlns:a16="http://schemas.microsoft.com/office/drawing/2014/main" id="{5F32770D-A7C7-4126-837A-BC1B79B1159F}"/>
              </a:ext>
            </a:extLst>
          </p:cNvPr>
          <p:cNvCxnSpPr>
            <a:cxnSpLocks/>
          </p:cNvCxnSpPr>
          <p:nvPr/>
        </p:nvCxnSpPr>
        <p:spPr>
          <a:xfrm>
            <a:off x="10399037" y="4051675"/>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0" name="直線矢印コネクタ 199">
            <a:extLst>
              <a:ext uri="{FF2B5EF4-FFF2-40B4-BE49-F238E27FC236}">
                <a16:creationId xmlns:a16="http://schemas.microsoft.com/office/drawing/2014/main" id="{3F907F37-6879-4477-B301-9074AD6DB52F}"/>
              </a:ext>
            </a:extLst>
          </p:cNvPr>
          <p:cNvCxnSpPr>
            <a:cxnSpLocks/>
          </p:cNvCxnSpPr>
          <p:nvPr/>
        </p:nvCxnSpPr>
        <p:spPr>
          <a:xfrm rot="1800000">
            <a:off x="9915993" y="4329828"/>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1" name="直線矢印コネクタ 200">
            <a:extLst>
              <a:ext uri="{FF2B5EF4-FFF2-40B4-BE49-F238E27FC236}">
                <a16:creationId xmlns:a16="http://schemas.microsoft.com/office/drawing/2014/main" id="{19560CD4-D0E9-4F8B-9831-D2C1D5E79DC6}"/>
              </a:ext>
            </a:extLst>
          </p:cNvPr>
          <p:cNvCxnSpPr>
            <a:cxnSpLocks/>
          </p:cNvCxnSpPr>
          <p:nvPr/>
        </p:nvCxnSpPr>
        <p:spPr>
          <a:xfrm rot="-900000">
            <a:off x="10545424" y="4433839"/>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2" name="直線矢印コネクタ 201">
            <a:extLst>
              <a:ext uri="{FF2B5EF4-FFF2-40B4-BE49-F238E27FC236}">
                <a16:creationId xmlns:a16="http://schemas.microsoft.com/office/drawing/2014/main" id="{09670C66-3A9A-4374-B8E9-BF72A56E6F9A}"/>
              </a:ext>
            </a:extLst>
          </p:cNvPr>
          <p:cNvCxnSpPr>
            <a:cxnSpLocks/>
          </p:cNvCxnSpPr>
          <p:nvPr/>
        </p:nvCxnSpPr>
        <p:spPr>
          <a:xfrm rot="-1800000" flipH="1">
            <a:off x="10847826" y="4351678"/>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3" name="直線矢印コネクタ 202">
            <a:extLst>
              <a:ext uri="{FF2B5EF4-FFF2-40B4-BE49-F238E27FC236}">
                <a16:creationId xmlns:a16="http://schemas.microsoft.com/office/drawing/2014/main" id="{F74615B4-9923-495E-B7E4-0628265D0061}"/>
              </a:ext>
            </a:extLst>
          </p:cNvPr>
          <p:cNvCxnSpPr>
            <a:cxnSpLocks/>
          </p:cNvCxnSpPr>
          <p:nvPr/>
        </p:nvCxnSpPr>
        <p:spPr>
          <a:xfrm rot="900000">
            <a:off x="10056012" y="4026571"/>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4" name="直線矢印コネクタ 203">
            <a:extLst>
              <a:ext uri="{FF2B5EF4-FFF2-40B4-BE49-F238E27FC236}">
                <a16:creationId xmlns:a16="http://schemas.microsoft.com/office/drawing/2014/main" id="{FC9BE9FB-1DB1-4A4C-BB17-87FC6CAF47B8}"/>
              </a:ext>
            </a:extLst>
          </p:cNvPr>
          <p:cNvCxnSpPr>
            <a:cxnSpLocks/>
          </p:cNvCxnSpPr>
          <p:nvPr/>
        </p:nvCxnSpPr>
        <p:spPr>
          <a:xfrm rot="900000">
            <a:off x="10338479" y="4477678"/>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5" name="直線矢印コネクタ 204">
            <a:extLst>
              <a:ext uri="{FF2B5EF4-FFF2-40B4-BE49-F238E27FC236}">
                <a16:creationId xmlns:a16="http://schemas.microsoft.com/office/drawing/2014/main" id="{908F45B2-70E6-4307-9539-D15BC5ADDEDB}"/>
              </a:ext>
            </a:extLst>
          </p:cNvPr>
          <p:cNvCxnSpPr>
            <a:cxnSpLocks/>
          </p:cNvCxnSpPr>
          <p:nvPr/>
        </p:nvCxnSpPr>
        <p:spPr>
          <a:xfrm rot="-900000" flipH="1">
            <a:off x="10737664" y="4022278"/>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6" name="直線矢印コネクタ 205">
            <a:extLst>
              <a:ext uri="{FF2B5EF4-FFF2-40B4-BE49-F238E27FC236}">
                <a16:creationId xmlns:a16="http://schemas.microsoft.com/office/drawing/2014/main" id="{FF5076B7-66E2-448F-BD75-7FD98438548E}"/>
              </a:ext>
            </a:extLst>
          </p:cNvPr>
          <p:cNvCxnSpPr>
            <a:cxnSpLocks/>
          </p:cNvCxnSpPr>
          <p:nvPr/>
        </p:nvCxnSpPr>
        <p:spPr>
          <a:xfrm rot="-1800000" flipH="1">
            <a:off x="9949453" y="3692800"/>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7" name="直線矢印コネクタ 206">
            <a:extLst>
              <a:ext uri="{FF2B5EF4-FFF2-40B4-BE49-F238E27FC236}">
                <a16:creationId xmlns:a16="http://schemas.microsoft.com/office/drawing/2014/main" id="{E4C6E688-9EFE-4C00-A7ED-8E84104E0798}"/>
              </a:ext>
            </a:extLst>
          </p:cNvPr>
          <p:cNvCxnSpPr>
            <a:cxnSpLocks/>
          </p:cNvCxnSpPr>
          <p:nvPr/>
        </p:nvCxnSpPr>
        <p:spPr>
          <a:xfrm rot="900000" flipH="1">
            <a:off x="10147089" y="3601169"/>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8" name="直線矢印コネクタ 207">
            <a:extLst>
              <a:ext uri="{FF2B5EF4-FFF2-40B4-BE49-F238E27FC236}">
                <a16:creationId xmlns:a16="http://schemas.microsoft.com/office/drawing/2014/main" id="{7B12B458-AB1E-4FB4-BA19-25F8E084C5D2}"/>
              </a:ext>
            </a:extLst>
          </p:cNvPr>
          <p:cNvCxnSpPr>
            <a:cxnSpLocks/>
          </p:cNvCxnSpPr>
          <p:nvPr/>
        </p:nvCxnSpPr>
        <p:spPr>
          <a:xfrm>
            <a:off x="11743328" y="4359371"/>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09" name="直線矢印コネクタ 208">
            <a:extLst>
              <a:ext uri="{FF2B5EF4-FFF2-40B4-BE49-F238E27FC236}">
                <a16:creationId xmlns:a16="http://schemas.microsoft.com/office/drawing/2014/main" id="{35D016AA-899A-43EC-A50C-F721B0688856}"/>
              </a:ext>
            </a:extLst>
          </p:cNvPr>
          <p:cNvCxnSpPr>
            <a:cxnSpLocks/>
          </p:cNvCxnSpPr>
          <p:nvPr/>
        </p:nvCxnSpPr>
        <p:spPr>
          <a:xfrm rot="900000">
            <a:off x="9161621" y="3929821"/>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0" name="直線矢印コネクタ 209">
            <a:extLst>
              <a:ext uri="{FF2B5EF4-FFF2-40B4-BE49-F238E27FC236}">
                <a16:creationId xmlns:a16="http://schemas.microsoft.com/office/drawing/2014/main" id="{16BB6489-A1CA-4E3F-BE70-C49F50FD1DB4}"/>
              </a:ext>
            </a:extLst>
          </p:cNvPr>
          <p:cNvCxnSpPr>
            <a:cxnSpLocks/>
          </p:cNvCxnSpPr>
          <p:nvPr/>
        </p:nvCxnSpPr>
        <p:spPr>
          <a:xfrm rot="-900000">
            <a:off x="11675438" y="3955438"/>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1" name="直線矢印コネクタ 210">
            <a:extLst>
              <a:ext uri="{FF2B5EF4-FFF2-40B4-BE49-F238E27FC236}">
                <a16:creationId xmlns:a16="http://schemas.microsoft.com/office/drawing/2014/main" id="{BBC35495-954A-41A1-87C4-DE51B0818826}"/>
              </a:ext>
            </a:extLst>
          </p:cNvPr>
          <p:cNvCxnSpPr>
            <a:cxnSpLocks/>
          </p:cNvCxnSpPr>
          <p:nvPr/>
        </p:nvCxnSpPr>
        <p:spPr>
          <a:xfrm rot="2700000" flipH="1">
            <a:off x="9338680" y="3648782"/>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2" name="直線矢印コネクタ 211">
            <a:extLst>
              <a:ext uri="{FF2B5EF4-FFF2-40B4-BE49-F238E27FC236}">
                <a16:creationId xmlns:a16="http://schemas.microsoft.com/office/drawing/2014/main" id="{9BFF7D2E-B5A2-4013-919E-7F3C0286BE27}"/>
              </a:ext>
            </a:extLst>
          </p:cNvPr>
          <p:cNvCxnSpPr>
            <a:cxnSpLocks/>
          </p:cNvCxnSpPr>
          <p:nvPr/>
        </p:nvCxnSpPr>
        <p:spPr>
          <a:xfrm rot="-5400000" flipH="1">
            <a:off x="9645274" y="5182758"/>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3" name="直線矢印コネクタ 212">
            <a:extLst>
              <a:ext uri="{FF2B5EF4-FFF2-40B4-BE49-F238E27FC236}">
                <a16:creationId xmlns:a16="http://schemas.microsoft.com/office/drawing/2014/main" id="{5F070975-8B1F-4578-9953-33AEF7C8BD3B}"/>
              </a:ext>
            </a:extLst>
          </p:cNvPr>
          <p:cNvCxnSpPr>
            <a:cxnSpLocks/>
          </p:cNvCxnSpPr>
          <p:nvPr/>
        </p:nvCxnSpPr>
        <p:spPr>
          <a:xfrm rot="-1800000">
            <a:off x="11559363" y="3506248"/>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4" name="直線矢印コネクタ 213">
            <a:extLst>
              <a:ext uri="{FF2B5EF4-FFF2-40B4-BE49-F238E27FC236}">
                <a16:creationId xmlns:a16="http://schemas.microsoft.com/office/drawing/2014/main" id="{F66A99E4-3F2B-4968-85EA-5FBB00A68D5B}"/>
              </a:ext>
            </a:extLst>
          </p:cNvPr>
          <p:cNvCxnSpPr>
            <a:cxnSpLocks/>
          </p:cNvCxnSpPr>
          <p:nvPr/>
        </p:nvCxnSpPr>
        <p:spPr>
          <a:xfrm rot="-900000">
            <a:off x="9161622" y="4733253"/>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5" name="直線矢印コネクタ 214">
            <a:extLst>
              <a:ext uri="{FF2B5EF4-FFF2-40B4-BE49-F238E27FC236}">
                <a16:creationId xmlns:a16="http://schemas.microsoft.com/office/drawing/2014/main" id="{EC6F0F34-C192-46B1-A92C-F6559D099D74}"/>
              </a:ext>
            </a:extLst>
          </p:cNvPr>
          <p:cNvCxnSpPr>
            <a:cxnSpLocks/>
          </p:cNvCxnSpPr>
          <p:nvPr/>
        </p:nvCxnSpPr>
        <p:spPr>
          <a:xfrm rot="900000" flipH="1">
            <a:off x="11709893" y="4720665"/>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6" name="直線矢印コネクタ 215">
            <a:extLst>
              <a:ext uri="{FF2B5EF4-FFF2-40B4-BE49-F238E27FC236}">
                <a16:creationId xmlns:a16="http://schemas.microsoft.com/office/drawing/2014/main" id="{273115BF-83A7-4F95-AE62-01F6B84F09CC}"/>
              </a:ext>
            </a:extLst>
          </p:cNvPr>
          <p:cNvCxnSpPr>
            <a:cxnSpLocks/>
          </p:cNvCxnSpPr>
          <p:nvPr/>
        </p:nvCxnSpPr>
        <p:spPr>
          <a:xfrm rot="-5400000">
            <a:off x="11328358" y="5169098"/>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17" name="直線矢印コネクタ 216">
            <a:extLst>
              <a:ext uri="{FF2B5EF4-FFF2-40B4-BE49-F238E27FC236}">
                <a16:creationId xmlns:a16="http://schemas.microsoft.com/office/drawing/2014/main" id="{BE15E51C-467A-4192-92D2-4EACF9FEBEA4}"/>
              </a:ext>
            </a:extLst>
          </p:cNvPr>
          <p:cNvCxnSpPr>
            <a:cxnSpLocks/>
          </p:cNvCxnSpPr>
          <p:nvPr/>
        </p:nvCxnSpPr>
        <p:spPr>
          <a:xfrm rot="-1800000">
            <a:off x="10737664" y="4835839"/>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18" name="直線矢印コネクタ 217">
            <a:extLst>
              <a:ext uri="{FF2B5EF4-FFF2-40B4-BE49-F238E27FC236}">
                <a16:creationId xmlns:a16="http://schemas.microsoft.com/office/drawing/2014/main" id="{CC6CE6EA-69C2-4568-8462-DD7AA2C2A595}"/>
              </a:ext>
            </a:extLst>
          </p:cNvPr>
          <p:cNvCxnSpPr>
            <a:cxnSpLocks/>
          </p:cNvCxnSpPr>
          <p:nvPr/>
        </p:nvCxnSpPr>
        <p:spPr>
          <a:xfrm rot="-900000">
            <a:off x="10642052" y="3591308"/>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19" name="直線矢印コネクタ 218">
            <a:extLst>
              <a:ext uri="{FF2B5EF4-FFF2-40B4-BE49-F238E27FC236}">
                <a16:creationId xmlns:a16="http://schemas.microsoft.com/office/drawing/2014/main" id="{A69F1523-C42E-42C3-AAF8-A295466A2210}"/>
              </a:ext>
            </a:extLst>
          </p:cNvPr>
          <p:cNvCxnSpPr>
            <a:cxnSpLocks/>
          </p:cNvCxnSpPr>
          <p:nvPr/>
        </p:nvCxnSpPr>
        <p:spPr>
          <a:xfrm rot="5400000" flipH="1">
            <a:off x="11088289" y="3479462"/>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20" name="直線矢印コネクタ 219">
            <a:extLst>
              <a:ext uri="{FF2B5EF4-FFF2-40B4-BE49-F238E27FC236}">
                <a16:creationId xmlns:a16="http://schemas.microsoft.com/office/drawing/2014/main" id="{36C939F5-39A8-47BD-9BA6-74EB3ED6C837}"/>
              </a:ext>
            </a:extLst>
          </p:cNvPr>
          <p:cNvCxnSpPr>
            <a:cxnSpLocks/>
          </p:cNvCxnSpPr>
          <p:nvPr/>
        </p:nvCxnSpPr>
        <p:spPr>
          <a:xfrm>
            <a:off x="10386005" y="3605462"/>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21" name="直線矢印コネクタ 220">
            <a:extLst>
              <a:ext uri="{FF2B5EF4-FFF2-40B4-BE49-F238E27FC236}">
                <a16:creationId xmlns:a16="http://schemas.microsoft.com/office/drawing/2014/main" id="{FB91CDEF-7ED2-485F-B3D6-1F445A492665}"/>
              </a:ext>
            </a:extLst>
          </p:cNvPr>
          <p:cNvCxnSpPr>
            <a:cxnSpLocks/>
          </p:cNvCxnSpPr>
          <p:nvPr/>
        </p:nvCxnSpPr>
        <p:spPr>
          <a:xfrm rot="1800000" flipH="1">
            <a:off x="10847826" y="3663411"/>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22" name="直線矢印コネクタ 221">
            <a:extLst>
              <a:ext uri="{FF2B5EF4-FFF2-40B4-BE49-F238E27FC236}">
                <a16:creationId xmlns:a16="http://schemas.microsoft.com/office/drawing/2014/main" id="{0A3FCD7A-D784-4365-A742-19CE072080DF}"/>
              </a:ext>
            </a:extLst>
          </p:cNvPr>
          <p:cNvCxnSpPr>
            <a:cxnSpLocks/>
          </p:cNvCxnSpPr>
          <p:nvPr/>
        </p:nvCxnSpPr>
        <p:spPr>
          <a:xfrm rot="-2700000">
            <a:off x="10976256" y="5126596"/>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23" name="直線矢印コネクタ 222">
            <a:extLst>
              <a:ext uri="{FF2B5EF4-FFF2-40B4-BE49-F238E27FC236}">
                <a16:creationId xmlns:a16="http://schemas.microsoft.com/office/drawing/2014/main" id="{B8EE8B17-7EE7-4DC6-B338-5E7DB63ABEB6}"/>
              </a:ext>
            </a:extLst>
          </p:cNvPr>
          <p:cNvCxnSpPr>
            <a:cxnSpLocks/>
          </p:cNvCxnSpPr>
          <p:nvPr/>
        </p:nvCxnSpPr>
        <p:spPr>
          <a:xfrm rot="2700000" flipH="1">
            <a:off x="11588186" y="5020607"/>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24" name="直線矢印コネクタ 223">
            <a:extLst>
              <a:ext uri="{FF2B5EF4-FFF2-40B4-BE49-F238E27FC236}">
                <a16:creationId xmlns:a16="http://schemas.microsoft.com/office/drawing/2014/main" id="{9760D5FF-5CA6-407B-84D3-D5DEA520689D}"/>
              </a:ext>
            </a:extLst>
          </p:cNvPr>
          <p:cNvCxnSpPr>
            <a:cxnSpLocks/>
          </p:cNvCxnSpPr>
          <p:nvPr/>
        </p:nvCxnSpPr>
        <p:spPr>
          <a:xfrm rot="-2700000">
            <a:off x="9338679" y="5020609"/>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25" name="直線矢印コネクタ 224">
            <a:extLst>
              <a:ext uri="{FF2B5EF4-FFF2-40B4-BE49-F238E27FC236}">
                <a16:creationId xmlns:a16="http://schemas.microsoft.com/office/drawing/2014/main" id="{C6EB0970-1F63-4EEF-A1D1-AA73B814AF3E}"/>
              </a:ext>
            </a:extLst>
          </p:cNvPr>
          <p:cNvCxnSpPr>
            <a:cxnSpLocks/>
          </p:cNvCxnSpPr>
          <p:nvPr/>
        </p:nvCxnSpPr>
        <p:spPr>
          <a:xfrm rot="-5400000">
            <a:off x="9598742" y="3479462"/>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26" name="直線矢印コネクタ 225">
            <a:extLst>
              <a:ext uri="{FF2B5EF4-FFF2-40B4-BE49-F238E27FC236}">
                <a16:creationId xmlns:a16="http://schemas.microsoft.com/office/drawing/2014/main" id="{A1FE0AB7-BD74-434F-8873-3041EC9E8220}"/>
              </a:ext>
            </a:extLst>
          </p:cNvPr>
          <p:cNvCxnSpPr>
            <a:cxnSpLocks/>
          </p:cNvCxnSpPr>
          <p:nvPr/>
        </p:nvCxnSpPr>
        <p:spPr>
          <a:xfrm rot="2700000" flipH="1">
            <a:off x="9771274" y="4642103"/>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27" name="直線矢印コネクタ 226">
            <a:extLst>
              <a:ext uri="{FF2B5EF4-FFF2-40B4-BE49-F238E27FC236}">
                <a16:creationId xmlns:a16="http://schemas.microsoft.com/office/drawing/2014/main" id="{C7B68302-DD45-4EE9-AF00-E9499077F520}"/>
              </a:ext>
            </a:extLst>
          </p:cNvPr>
          <p:cNvCxnSpPr>
            <a:cxnSpLocks/>
          </p:cNvCxnSpPr>
          <p:nvPr/>
        </p:nvCxnSpPr>
        <p:spPr>
          <a:xfrm rot="-2700000" flipH="1">
            <a:off x="11436752" y="3643387"/>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28" name="直線矢印コネクタ 227">
            <a:extLst>
              <a:ext uri="{FF2B5EF4-FFF2-40B4-BE49-F238E27FC236}">
                <a16:creationId xmlns:a16="http://schemas.microsoft.com/office/drawing/2014/main" id="{15B1A342-D207-4834-8334-7243FBC25669}"/>
              </a:ext>
            </a:extLst>
          </p:cNvPr>
          <p:cNvCxnSpPr>
            <a:cxnSpLocks/>
          </p:cNvCxnSpPr>
          <p:nvPr/>
        </p:nvCxnSpPr>
        <p:spPr>
          <a:xfrm>
            <a:off x="9102115" y="4321286"/>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29" name="直線矢印コネクタ 228">
            <a:extLst>
              <a:ext uri="{FF2B5EF4-FFF2-40B4-BE49-F238E27FC236}">
                <a16:creationId xmlns:a16="http://schemas.microsoft.com/office/drawing/2014/main" id="{46BD1B75-75A4-4059-B3EC-6753E41DB8BE}"/>
              </a:ext>
            </a:extLst>
          </p:cNvPr>
          <p:cNvCxnSpPr>
            <a:cxnSpLocks/>
          </p:cNvCxnSpPr>
          <p:nvPr/>
        </p:nvCxnSpPr>
        <p:spPr>
          <a:xfrm rot="2700000" flipH="1">
            <a:off x="9966916" y="5080002"/>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30" name="直線矢印コネクタ 229">
            <a:extLst>
              <a:ext uri="{FF2B5EF4-FFF2-40B4-BE49-F238E27FC236}">
                <a16:creationId xmlns:a16="http://schemas.microsoft.com/office/drawing/2014/main" id="{978D2726-D80D-4307-8C2C-D6EC62FA5575}"/>
              </a:ext>
            </a:extLst>
          </p:cNvPr>
          <p:cNvCxnSpPr>
            <a:cxnSpLocks/>
          </p:cNvCxnSpPr>
          <p:nvPr/>
        </p:nvCxnSpPr>
        <p:spPr>
          <a:xfrm rot="1800000">
            <a:off x="10205109" y="4842371"/>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31" name="直線矢印コネクタ 230">
            <a:extLst>
              <a:ext uri="{FF2B5EF4-FFF2-40B4-BE49-F238E27FC236}">
                <a16:creationId xmlns:a16="http://schemas.microsoft.com/office/drawing/2014/main" id="{53378B56-8B71-4FDC-AFA2-3D2A19BF912A}"/>
              </a:ext>
            </a:extLst>
          </p:cNvPr>
          <p:cNvCxnSpPr>
            <a:cxnSpLocks/>
          </p:cNvCxnSpPr>
          <p:nvPr/>
        </p:nvCxnSpPr>
        <p:spPr>
          <a:xfrm rot="-2700000" flipH="1">
            <a:off x="11100227" y="4662127"/>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232" name="テキスト ボックス 231">
            <a:extLst>
              <a:ext uri="{FF2B5EF4-FFF2-40B4-BE49-F238E27FC236}">
                <a16:creationId xmlns:a16="http://schemas.microsoft.com/office/drawing/2014/main" id="{4B2CDD5B-97FB-43BA-80E2-E85915107DB4}"/>
              </a:ext>
            </a:extLst>
          </p:cNvPr>
          <p:cNvSpPr txBox="1"/>
          <p:nvPr/>
        </p:nvSpPr>
        <p:spPr>
          <a:xfrm>
            <a:off x="10002677" y="4442111"/>
            <a:ext cx="939210"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a:t>
            </a:r>
            <a:r>
              <a:rPr kumimoji="1" lang="en-US" altLang="ja-JP" sz="2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89277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U</a:t>
            </a:r>
            <a:r>
              <a:rPr kumimoji="1" lang="en-US" altLang="ja-JP" dirty="0">
                <a:latin typeface="ＭＳ Ｐゴシック" panose="020B0600070205080204" pitchFamily="50" charset="-128"/>
                <a:ea typeface="ＭＳ Ｐゴシック" panose="020B0600070205080204" pitchFamily="50" charset="-128"/>
              </a:rPr>
              <a:t>nidirectional air flow</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066A5232-1383-431C-BEBF-A35A8924CD6F}"/>
              </a:ext>
            </a:extLst>
          </p:cNvPr>
          <p:cNvSpPr/>
          <p:nvPr/>
        </p:nvSpPr>
        <p:spPr>
          <a:xfrm>
            <a:off x="9021169" y="3346307"/>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テキスト ボックス 7">
            <a:extLst>
              <a:ext uri="{FF2B5EF4-FFF2-40B4-BE49-F238E27FC236}">
                <a16:creationId xmlns:a16="http://schemas.microsoft.com/office/drawing/2014/main" id="{48CD199B-3B41-4F9E-8A6A-1B74ED14C875}"/>
              </a:ext>
            </a:extLst>
          </p:cNvPr>
          <p:cNvSpPr txBox="1"/>
          <p:nvPr/>
        </p:nvSpPr>
        <p:spPr>
          <a:xfrm>
            <a:off x="10002677" y="4347982"/>
            <a:ext cx="939210"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a:t>
            </a:r>
            <a:r>
              <a:rPr kumimoji="1" lang="en-US" altLang="ja-JP" sz="2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 name="正方形/長方形 2">
            <a:extLst>
              <a:ext uri="{FF2B5EF4-FFF2-40B4-BE49-F238E27FC236}">
                <a16:creationId xmlns:a16="http://schemas.microsoft.com/office/drawing/2014/main" id="{260788F2-4B68-41D2-A1C9-97A1549BFD19}"/>
              </a:ext>
            </a:extLst>
          </p:cNvPr>
          <p:cNvSpPr/>
          <p:nvPr/>
        </p:nvSpPr>
        <p:spPr>
          <a:xfrm>
            <a:off x="9074829" y="3155356"/>
            <a:ext cx="2848566" cy="158151"/>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13" name="コンテンツ プレースホルダー 3">
            <a:extLst>
              <a:ext uri="{FF2B5EF4-FFF2-40B4-BE49-F238E27FC236}">
                <a16:creationId xmlns:a16="http://schemas.microsoft.com/office/drawing/2014/main" id="{A9FC127A-04AB-4614-A937-FAE87CA15FC5}"/>
              </a:ext>
            </a:extLst>
          </p:cNvPr>
          <p:cNvSpPr txBox="1">
            <a:spLocks/>
          </p:cNvSpPr>
          <p:nvPr/>
        </p:nvSpPr>
        <p:spPr>
          <a:xfrm>
            <a:off x="792577" y="1910686"/>
            <a:ext cx="8109371" cy="4947313"/>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a:lstStyle>
          <a:p>
            <a:pPr>
              <a:buClr>
                <a:srgbClr val="00C6BB"/>
              </a:buClr>
            </a:pPr>
            <a:r>
              <a:rPr lang="en-US" altLang="ja-JP" sz="2400" dirty="0">
                <a:solidFill>
                  <a:prstClr val="white"/>
                </a:solidFill>
                <a:latin typeface="ＭＳ Ｐゴシック" panose="020B0600070205080204" pitchFamily="50" charset="-128"/>
                <a:ea typeface="ＭＳ Ｐゴシック" panose="020B0600070205080204" pitchFamily="50" charset="-128"/>
              </a:rPr>
              <a:t>In case of unidirectional air flow, air change rate can be actually applied at every point in room, and room air is replaced perfectly.</a:t>
            </a:r>
          </a:p>
          <a:p>
            <a:pPr>
              <a:buClr>
                <a:srgbClr val="00C6BB"/>
              </a:buClr>
            </a:pPr>
            <a:r>
              <a:rPr lang="en-US" altLang="ja-JP" sz="2400" dirty="0">
                <a:solidFill>
                  <a:prstClr val="white"/>
                </a:solidFill>
                <a:latin typeface="ＭＳ Ｐゴシック" panose="020B0600070205080204" pitchFamily="50" charset="-128"/>
                <a:ea typeface="ＭＳ Ｐゴシック" panose="020B0600070205080204" pitchFamily="50" charset="-128"/>
              </a:rPr>
              <a:t>If air velocity is 0.3m/s, and room height is 3m, then room air is replaced by only 10 seconds. In this case, air change rate is 360 times/h! So, its initial and running cost is very expensive.</a:t>
            </a:r>
          </a:p>
          <a:p>
            <a:pPr>
              <a:buClr>
                <a:srgbClr val="00C6BB"/>
              </a:buClr>
            </a:pPr>
            <a:r>
              <a:rPr lang="en-US" altLang="ja-JP" sz="2400" dirty="0">
                <a:solidFill>
                  <a:prstClr val="white"/>
                </a:solidFill>
                <a:latin typeface="ＭＳ Ｐゴシック" panose="020B0600070205080204" pitchFamily="50" charset="-128"/>
                <a:ea typeface="ＭＳ Ｐゴシック" panose="020B0600070205080204" pitchFamily="50" charset="-128"/>
              </a:rPr>
              <a:t>So, unidirectional air flow is limited of use. For example, one use is manufacturing semiconductor such as IC. </a:t>
            </a:r>
          </a:p>
          <a:p>
            <a:pPr>
              <a:buClr>
                <a:srgbClr val="00C6BB"/>
              </a:buClr>
            </a:pPr>
            <a:r>
              <a:rPr lang="en-US" altLang="ja-JP" sz="2400" dirty="0">
                <a:solidFill>
                  <a:prstClr val="white"/>
                </a:solidFill>
                <a:latin typeface="ＭＳ Ｐゴシック" panose="020B0600070205080204" pitchFamily="50" charset="-128"/>
                <a:ea typeface="ＭＳ Ｐゴシック" panose="020B0600070205080204" pitchFamily="50" charset="-128"/>
              </a:rPr>
              <a:t>However, you can find unidirectional air flow near yourself. Can you remember? Yes, it is BSC.</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吹き出し: 四角形 14">
            <a:extLst>
              <a:ext uri="{FF2B5EF4-FFF2-40B4-BE49-F238E27FC236}">
                <a16:creationId xmlns:a16="http://schemas.microsoft.com/office/drawing/2014/main" id="{C9BD6031-C367-4DF3-BC43-B9D7322DED0C}"/>
              </a:ext>
            </a:extLst>
          </p:cNvPr>
          <p:cNvSpPr/>
          <p:nvPr/>
        </p:nvSpPr>
        <p:spPr>
          <a:xfrm>
            <a:off x="9801562" y="1987749"/>
            <a:ext cx="1303719" cy="486707"/>
          </a:xfrm>
          <a:prstGeom prst="wedgeRectCallout">
            <a:avLst>
              <a:gd name="adj1" fmla="val -44421"/>
              <a:gd name="adj2" fmla="val 205671"/>
            </a:avLst>
          </a:prstGeom>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rPr>
              <a:t>Filter</a:t>
            </a: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121" name="直線矢印コネクタ 120">
            <a:extLst>
              <a:ext uri="{FF2B5EF4-FFF2-40B4-BE49-F238E27FC236}">
                <a16:creationId xmlns:a16="http://schemas.microsoft.com/office/drawing/2014/main" id="{8EFB9EC9-213A-46A7-8FA7-DAA8EE6E7AF4}"/>
              </a:ext>
            </a:extLst>
          </p:cNvPr>
          <p:cNvCxnSpPr/>
          <p:nvPr/>
        </p:nvCxnSpPr>
        <p:spPr>
          <a:xfrm>
            <a:off x="9289606" y="2602615"/>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22" name="直線矢印コネクタ 121">
            <a:extLst>
              <a:ext uri="{FF2B5EF4-FFF2-40B4-BE49-F238E27FC236}">
                <a16:creationId xmlns:a16="http://schemas.microsoft.com/office/drawing/2014/main" id="{55548CA1-1477-4125-A092-360B5D8B09E2}"/>
              </a:ext>
            </a:extLst>
          </p:cNvPr>
          <p:cNvCxnSpPr/>
          <p:nvPr/>
        </p:nvCxnSpPr>
        <p:spPr>
          <a:xfrm>
            <a:off x="9509241" y="2607098"/>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23" name="直線矢印コネクタ 122">
            <a:extLst>
              <a:ext uri="{FF2B5EF4-FFF2-40B4-BE49-F238E27FC236}">
                <a16:creationId xmlns:a16="http://schemas.microsoft.com/office/drawing/2014/main" id="{5EC8196C-E0D6-457F-BA8F-641F954072B3}"/>
              </a:ext>
            </a:extLst>
          </p:cNvPr>
          <p:cNvCxnSpPr/>
          <p:nvPr/>
        </p:nvCxnSpPr>
        <p:spPr>
          <a:xfrm>
            <a:off x="9724394" y="2603321"/>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24" name="直線矢印コネクタ 123">
            <a:extLst>
              <a:ext uri="{FF2B5EF4-FFF2-40B4-BE49-F238E27FC236}">
                <a16:creationId xmlns:a16="http://schemas.microsoft.com/office/drawing/2014/main" id="{A51A432C-EDA7-4782-80CC-9C965764B898}"/>
              </a:ext>
            </a:extLst>
          </p:cNvPr>
          <p:cNvCxnSpPr/>
          <p:nvPr/>
        </p:nvCxnSpPr>
        <p:spPr>
          <a:xfrm>
            <a:off x="9944029" y="2607804"/>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25" name="直線矢印コネクタ 124">
            <a:extLst>
              <a:ext uri="{FF2B5EF4-FFF2-40B4-BE49-F238E27FC236}">
                <a16:creationId xmlns:a16="http://schemas.microsoft.com/office/drawing/2014/main" id="{E7CF5865-59EA-42DE-9BE5-F0C3BCC94365}"/>
              </a:ext>
            </a:extLst>
          </p:cNvPr>
          <p:cNvCxnSpPr/>
          <p:nvPr/>
        </p:nvCxnSpPr>
        <p:spPr>
          <a:xfrm>
            <a:off x="10154700" y="2601909"/>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26" name="直線矢印コネクタ 125">
            <a:extLst>
              <a:ext uri="{FF2B5EF4-FFF2-40B4-BE49-F238E27FC236}">
                <a16:creationId xmlns:a16="http://schemas.microsoft.com/office/drawing/2014/main" id="{9E247E79-661F-4C79-8CB7-B5E80EAA2F63}"/>
              </a:ext>
            </a:extLst>
          </p:cNvPr>
          <p:cNvCxnSpPr/>
          <p:nvPr/>
        </p:nvCxnSpPr>
        <p:spPr>
          <a:xfrm>
            <a:off x="10374335" y="2606392"/>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27" name="直線矢印コネクタ 126">
            <a:extLst>
              <a:ext uri="{FF2B5EF4-FFF2-40B4-BE49-F238E27FC236}">
                <a16:creationId xmlns:a16="http://schemas.microsoft.com/office/drawing/2014/main" id="{901BD477-BC49-460F-991F-7489AA3D501F}"/>
              </a:ext>
            </a:extLst>
          </p:cNvPr>
          <p:cNvCxnSpPr/>
          <p:nvPr/>
        </p:nvCxnSpPr>
        <p:spPr>
          <a:xfrm>
            <a:off x="10589488" y="2602615"/>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28" name="直線矢印コネクタ 127">
            <a:extLst>
              <a:ext uri="{FF2B5EF4-FFF2-40B4-BE49-F238E27FC236}">
                <a16:creationId xmlns:a16="http://schemas.microsoft.com/office/drawing/2014/main" id="{03F48B87-4988-44EA-B4D9-0073C2F449F2}"/>
              </a:ext>
            </a:extLst>
          </p:cNvPr>
          <p:cNvCxnSpPr/>
          <p:nvPr/>
        </p:nvCxnSpPr>
        <p:spPr>
          <a:xfrm>
            <a:off x="10795676" y="2607098"/>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29" name="直線矢印コネクタ 128">
            <a:extLst>
              <a:ext uri="{FF2B5EF4-FFF2-40B4-BE49-F238E27FC236}">
                <a16:creationId xmlns:a16="http://schemas.microsoft.com/office/drawing/2014/main" id="{E9BB2524-0EB7-431C-8DCD-9323F5852ED4}"/>
              </a:ext>
            </a:extLst>
          </p:cNvPr>
          <p:cNvCxnSpPr/>
          <p:nvPr/>
        </p:nvCxnSpPr>
        <p:spPr>
          <a:xfrm>
            <a:off x="11019793" y="2603321"/>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0" name="直線矢印コネクタ 129">
            <a:extLst>
              <a:ext uri="{FF2B5EF4-FFF2-40B4-BE49-F238E27FC236}">
                <a16:creationId xmlns:a16="http://schemas.microsoft.com/office/drawing/2014/main" id="{7E3CC153-6857-409B-985A-8247C9E2E29B}"/>
              </a:ext>
            </a:extLst>
          </p:cNvPr>
          <p:cNvCxnSpPr/>
          <p:nvPr/>
        </p:nvCxnSpPr>
        <p:spPr>
          <a:xfrm>
            <a:off x="11225981" y="2607804"/>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1" name="直線矢印コネクタ 130">
            <a:extLst>
              <a:ext uri="{FF2B5EF4-FFF2-40B4-BE49-F238E27FC236}">
                <a16:creationId xmlns:a16="http://schemas.microsoft.com/office/drawing/2014/main" id="{2D938791-458F-40F1-876D-DCCC90C551D1}"/>
              </a:ext>
            </a:extLst>
          </p:cNvPr>
          <p:cNvCxnSpPr/>
          <p:nvPr/>
        </p:nvCxnSpPr>
        <p:spPr>
          <a:xfrm>
            <a:off x="11450099" y="2601909"/>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EFEE2AE5-EC3D-4718-B739-4F7D64E0A023}"/>
              </a:ext>
            </a:extLst>
          </p:cNvPr>
          <p:cNvCxnSpPr/>
          <p:nvPr/>
        </p:nvCxnSpPr>
        <p:spPr>
          <a:xfrm>
            <a:off x="11669734" y="2606392"/>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2AD1D981-94C4-430C-A615-F25C601EB04C}"/>
              </a:ext>
            </a:extLst>
          </p:cNvPr>
          <p:cNvCxnSpPr/>
          <p:nvPr/>
        </p:nvCxnSpPr>
        <p:spPr>
          <a:xfrm>
            <a:off x="9289606" y="5358159"/>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4" name="直線矢印コネクタ 133">
            <a:extLst>
              <a:ext uri="{FF2B5EF4-FFF2-40B4-BE49-F238E27FC236}">
                <a16:creationId xmlns:a16="http://schemas.microsoft.com/office/drawing/2014/main" id="{233DF31D-EB78-4E00-BBA5-035689E54A63}"/>
              </a:ext>
            </a:extLst>
          </p:cNvPr>
          <p:cNvCxnSpPr/>
          <p:nvPr/>
        </p:nvCxnSpPr>
        <p:spPr>
          <a:xfrm>
            <a:off x="9509241" y="5362642"/>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5" name="直線矢印コネクタ 134">
            <a:extLst>
              <a:ext uri="{FF2B5EF4-FFF2-40B4-BE49-F238E27FC236}">
                <a16:creationId xmlns:a16="http://schemas.microsoft.com/office/drawing/2014/main" id="{08851048-DAF4-4D9E-965D-809C3122FA74}"/>
              </a:ext>
            </a:extLst>
          </p:cNvPr>
          <p:cNvCxnSpPr/>
          <p:nvPr/>
        </p:nvCxnSpPr>
        <p:spPr>
          <a:xfrm>
            <a:off x="9724394" y="5358865"/>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6" name="直線矢印コネクタ 135">
            <a:extLst>
              <a:ext uri="{FF2B5EF4-FFF2-40B4-BE49-F238E27FC236}">
                <a16:creationId xmlns:a16="http://schemas.microsoft.com/office/drawing/2014/main" id="{63F69C4C-C2AD-40C5-82DA-DE0EE26C41EF}"/>
              </a:ext>
            </a:extLst>
          </p:cNvPr>
          <p:cNvCxnSpPr/>
          <p:nvPr/>
        </p:nvCxnSpPr>
        <p:spPr>
          <a:xfrm>
            <a:off x="9944029" y="5363348"/>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7" name="直線矢印コネクタ 136">
            <a:extLst>
              <a:ext uri="{FF2B5EF4-FFF2-40B4-BE49-F238E27FC236}">
                <a16:creationId xmlns:a16="http://schemas.microsoft.com/office/drawing/2014/main" id="{BB357BDC-B597-491C-A7F3-9A8965CA3218}"/>
              </a:ext>
            </a:extLst>
          </p:cNvPr>
          <p:cNvCxnSpPr/>
          <p:nvPr/>
        </p:nvCxnSpPr>
        <p:spPr>
          <a:xfrm>
            <a:off x="10154700" y="5357453"/>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8" name="直線矢印コネクタ 137">
            <a:extLst>
              <a:ext uri="{FF2B5EF4-FFF2-40B4-BE49-F238E27FC236}">
                <a16:creationId xmlns:a16="http://schemas.microsoft.com/office/drawing/2014/main" id="{33385CAF-EB85-40C8-A00E-DCEAC4965FC8}"/>
              </a:ext>
            </a:extLst>
          </p:cNvPr>
          <p:cNvCxnSpPr/>
          <p:nvPr/>
        </p:nvCxnSpPr>
        <p:spPr>
          <a:xfrm>
            <a:off x="10374335" y="5361936"/>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9" name="直線矢印コネクタ 138">
            <a:extLst>
              <a:ext uri="{FF2B5EF4-FFF2-40B4-BE49-F238E27FC236}">
                <a16:creationId xmlns:a16="http://schemas.microsoft.com/office/drawing/2014/main" id="{1CFB0FA3-269C-4C62-8DC5-17905A2FE07D}"/>
              </a:ext>
            </a:extLst>
          </p:cNvPr>
          <p:cNvCxnSpPr/>
          <p:nvPr/>
        </p:nvCxnSpPr>
        <p:spPr>
          <a:xfrm>
            <a:off x="10589488" y="5358159"/>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a:extLst>
              <a:ext uri="{FF2B5EF4-FFF2-40B4-BE49-F238E27FC236}">
                <a16:creationId xmlns:a16="http://schemas.microsoft.com/office/drawing/2014/main" id="{AEF988DD-07AF-45B5-9B04-60F5A16D1F19}"/>
              </a:ext>
            </a:extLst>
          </p:cNvPr>
          <p:cNvCxnSpPr/>
          <p:nvPr/>
        </p:nvCxnSpPr>
        <p:spPr>
          <a:xfrm>
            <a:off x="10795676" y="5362642"/>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41" name="直線矢印コネクタ 140">
            <a:extLst>
              <a:ext uri="{FF2B5EF4-FFF2-40B4-BE49-F238E27FC236}">
                <a16:creationId xmlns:a16="http://schemas.microsoft.com/office/drawing/2014/main" id="{00F8B40D-5612-463D-82D3-87B7DCCB0815}"/>
              </a:ext>
            </a:extLst>
          </p:cNvPr>
          <p:cNvCxnSpPr/>
          <p:nvPr/>
        </p:nvCxnSpPr>
        <p:spPr>
          <a:xfrm>
            <a:off x="11019793" y="5358865"/>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42" name="直線矢印コネクタ 141">
            <a:extLst>
              <a:ext uri="{FF2B5EF4-FFF2-40B4-BE49-F238E27FC236}">
                <a16:creationId xmlns:a16="http://schemas.microsoft.com/office/drawing/2014/main" id="{7AE0DE7B-CDD8-45BF-9AA2-6319E648D7EB}"/>
              </a:ext>
            </a:extLst>
          </p:cNvPr>
          <p:cNvCxnSpPr/>
          <p:nvPr/>
        </p:nvCxnSpPr>
        <p:spPr>
          <a:xfrm>
            <a:off x="11225981" y="5363348"/>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43" name="直線矢印コネクタ 142">
            <a:extLst>
              <a:ext uri="{FF2B5EF4-FFF2-40B4-BE49-F238E27FC236}">
                <a16:creationId xmlns:a16="http://schemas.microsoft.com/office/drawing/2014/main" id="{650313B2-82E7-4222-B16B-62EA33B48970}"/>
              </a:ext>
            </a:extLst>
          </p:cNvPr>
          <p:cNvCxnSpPr/>
          <p:nvPr/>
        </p:nvCxnSpPr>
        <p:spPr>
          <a:xfrm>
            <a:off x="11450099" y="5357453"/>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2694BA84-2998-4A49-9F1F-031E66534D4D}"/>
              </a:ext>
            </a:extLst>
          </p:cNvPr>
          <p:cNvCxnSpPr/>
          <p:nvPr/>
        </p:nvCxnSpPr>
        <p:spPr>
          <a:xfrm>
            <a:off x="11669734" y="5361936"/>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59" name="直線矢印コネクタ 158">
            <a:extLst>
              <a:ext uri="{FF2B5EF4-FFF2-40B4-BE49-F238E27FC236}">
                <a16:creationId xmlns:a16="http://schemas.microsoft.com/office/drawing/2014/main" id="{AFC153A4-291E-4310-BEC9-1DDB61E9A8A6}"/>
              </a:ext>
            </a:extLst>
          </p:cNvPr>
          <p:cNvCxnSpPr/>
          <p:nvPr/>
        </p:nvCxnSpPr>
        <p:spPr>
          <a:xfrm>
            <a:off x="9289606" y="3767024"/>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0" name="直線矢印コネクタ 159">
            <a:extLst>
              <a:ext uri="{FF2B5EF4-FFF2-40B4-BE49-F238E27FC236}">
                <a16:creationId xmlns:a16="http://schemas.microsoft.com/office/drawing/2014/main" id="{82BFEFC5-79B0-4171-8128-29C3BF7F3FC0}"/>
              </a:ext>
            </a:extLst>
          </p:cNvPr>
          <p:cNvCxnSpPr/>
          <p:nvPr/>
        </p:nvCxnSpPr>
        <p:spPr>
          <a:xfrm>
            <a:off x="9509241" y="3771507"/>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1" name="直線矢印コネクタ 160">
            <a:extLst>
              <a:ext uri="{FF2B5EF4-FFF2-40B4-BE49-F238E27FC236}">
                <a16:creationId xmlns:a16="http://schemas.microsoft.com/office/drawing/2014/main" id="{87994B9C-0842-43D8-9B15-C8CAEBDE53A1}"/>
              </a:ext>
            </a:extLst>
          </p:cNvPr>
          <p:cNvCxnSpPr/>
          <p:nvPr/>
        </p:nvCxnSpPr>
        <p:spPr>
          <a:xfrm>
            <a:off x="9724394" y="3767730"/>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2" name="直線矢印コネクタ 161">
            <a:extLst>
              <a:ext uri="{FF2B5EF4-FFF2-40B4-BE49-F238E27FC236}">
                <a16:creationId xmlns:a16="http://schemas.microsoft.com/office/drawing/2014/main" id="{E732896B-C34B-4E96-B976-9A171DC065DC}"/>
              </a:ext>
            </a:extLst>
          </p:cNvPr>
          <p:cNvCxnSpPr/>
          <p:nvPr/>
        </p:nvCxnSpPr>
        <p:spPr>
          <a:xfrm>
            <a:off x="9944029" y="3772213"/>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3" name="直線矢印コネクタ 162">
            <a:extLst>
              <a:ext uri="{FF2B5EF4-FFF2-40B4-BE49-F238E27FC236}">
                <a16:creationId xmlns:a16="http://schemas.microsoft.com/office/drawing/2014/main" id="{B9418480-CC3A-4330-B51D-CF44B8194277}"/>
              </a:ext>
            </a:extLst>
          </p:cNvPr>
          <p:cNvCxnSpPr/>
          <p:nvPr/>
        </p:nvCxnSpPr>
        <p:spPr>
          <a:xfrm>
            <a:off x="10154700" y="3766318"/>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4" name="直線矢印コネクタ 163">
            <a:extLst>
              <a:ext uri="{FF2B5EF4-FFF2-40B4-BE49-F238E27FC236}">
                <a16:creationId xmlns:a16="http://schemas.microsoft.com/office/drawing/2014/main" id="{057993CE-02FC-4EFC-8E42-8424EF755643}"/>
              </a:ext>
            </a:extLst>
          </p:cNvPr>
          <p:cNvCxnSpPr/>
          <p:nvPr/>
        </p:nvCxnSpPr>
        <p:spPr>
          <a:xfrm>
            <a:off x="10374335" y="3770801"/>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5" name="直線矢印コネクタ 164">
            <a:extLst>
              <a:ext uri="{FF2B5EF4-FFF2-40B4-BE49-F238E27FC236}">
                <a16:creationId xmlns:a16="http://schemas.microsoft.com/office/drawing/2014/main" id="{7FF3C44B-F974-4336-8D16-FB76F13FA177}"/>
              </a:ext>
            </a:extLst>
          </p:cNvPr>
          <p:cNvCxnSpPr/>
          <p:nvPr/>
        </p:nvCxnSpPr>
        <p:spPr>
          <a:xfrm>
            <a:off x="10589488" y="3767024"/>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6" name="直線矢印コネクタ 165">
            <a:extLst>
              <a:ext uri="{FF2B5EF4-FFF2-40B4-BE49-F238E27FC236}">
                <a16:creationId xmlns:a16="http://schemas.microsoft.com/office/drawing/2014/main" id="{0432D552-48C9-4600-A189-7763FFE5B762}"/>
              </a:ext>
            </a:extLst>
          </p:cNvPr>
          <p:cNvCxnSpPr/>
          <p:nvPr/>
        </p:nvCxnSpPr>
        <p:spPr>
          <a:xfrm>
            <a:off x="10795676" y="3771507"/>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7" name="直線矢印コネクタ 166">
            <a:extLst>
              <a:ext uri="{FF2B5EF4-FFF2-40B4-BE49-F238E27FC236}">
                <a16:creationId xmlns:a16="http://schemas.microsoft.com/office/drawing/2014/main" id="{2159CA01-1011-4913-98ED-76EB6CD4B17F}"/>
              </a:ext>
            </a:extLst>
          </p:cNvPr>
          <p:cNvCxnSpPr/>
          <p:nvPr/>
        </p:nvCxnSpPr>
        <p:spPr>
          <a:xfrm>
            <a:off x="11019793" y="3767730"/>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8" name="直線矢印コネクタ 167">
            <a:extLst>
              <a:ext uri="{FF2B5EF4-FFF2-40B4-BE49-F238E27FC236}">
                <a16:creationId xmlns:a16="http://schemas.microsoft.com/office/drawing/2014/main" id="{ADAF9DEF-FC3D-4352-AD7C-800A894D1882}"/>
              </a:ext>
            </a:extLst>
          </p:cNvPr>
          <p:cNvCxnSpPr/>
          <p:nvPr/>
        </p:nvCxnSpPr>
        <p:spPr>
          <a:xfrm>
            <a:off x="11225981" y="3772213"/>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9" name="直線矢印コネクタ 168">
            <a:extLst>
              <a:ext uri="{FF2B5EF4-FFF2-40B4-BE49-F238E27FC236}">
                <a16:creationId xmlns:a16="http://schemas.microsoft.com/office/drawing/2014/main" id="{FED32834-4C17-47B1-A8B6-6B8FF339F910}"/>
              </a:ext>
            </a:extLst>
          </p:cNvPr>
          <p:cNvCxnSpPr/>
          <p:nvPr/>
        </p:nvCxnSpPr>
        <p:spPr>
          <a:xfrm>
            <a:off x="11450099" y="3766318"/>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0" name="直線矢印コネクタ 169">
            <a:extLst>
              <a:ext uri="{FF2B5EF4-FFF2-40B4-BE49-F238E27FC236}">
                <a16:creationId xmlns:a16="http://schemas.microsoft.com/office/drawing/2014/main" id="{49CE92E3-35C4-4ED1-8B5C-DE69F22E9077}"/>
              </a:ext>
            </a:extLst>
          </p:cNvPr>
          <p:cNvCxnSpPr/>
          <p:nvPr/>
        </p:nvCxnSpPr>
        <p:spPr>
          <a:xfrm>
            <a:off x="11669734" y="3770801"/>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01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Non unidirectional air flow</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13" name="コンテンツ プレースホルダー 3">
            <a:extLst>
              <a:ext uri="{FF2B5EF4-FFF2-40B4-BE49-F238E27FC236}">
                <a16:creationId xmlns:a16="http://schemas.microsoft.com/office/drawing/2014/main" id="{A9FC127A-04AB-4614-A937-FAE87CA15FC5}"/>
              </a:ext>
            </a:extLst>
          </p:cNvPr>
          <p:cNvSpPr txBox="1">
            <a:spLocks/>
          </p:cNvSpPr>
          <p:nvPr/>
        </p:nvSpPr>
        <p:spPr>
          <a:xfrm>
            <a:off x="792577" y="1910686"/>
            <a:ext cx="8026019" cy="4947313"/>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a:lstStyle>
          <a:p>
            <a:r>
              <a:rPr lang="en-US" altLang="ja-JP" sz="2400" dirty="0">
                <a:latin typeface="ＭＳ Ｐゴシック" panose="020B0600070205080204" pitchFamily="50" charset="-128"/>
                <a:ea typeface="ＭＳ Ｐゴシック" panose="020B0600070205080204" pitchFamily="50" charset="-128"/>
              </a:rPr>
              <a:t>In case of non unidirectional air flow, </a:t>
            </a:r>
            <a:r>
              <a:rPr lang="en-US" altLang="ja-JP" sz="2400" dirty="0">
                <a:solidFill>
                  <a:prstClr val="white"/>
                </a:solidFill>
                <a:latin typeface="ＭＳ Ｐゴシック" panose="020B0600070205080204" pitchFamily="50" charset="-128"/>
                <a:ea typeface="ＭＳ Ｐゴシック" panose="020B0600070205080204" pitchFamily="50" charset="-128"/>
              </a:rPr>
              <a:t>air change rate can not be actually applied at every point in room, and room air is not replaced perfectly. </a:t>
            </a:r>
          </a:p>
          <a:p>
            <a:r>
              <a:rPr lang="en-US" altLang="ja-JP" sz="2400" dirty="0">
                <a:solidFill>
                  <a:prstClr val="white"/>
                </a:solidFill>
                <a:latin typeface="ＭＳ Ｐゴシック" panose="020B0600070205080204" pitchFamily="50" charset="-128"/>
                <a:ea typeface="ＭＳ Ｐゴシック" panose="020B0600070205080204" pitchFamily="50" charset="-128"/>
              </a:rPr>
              <a:t>But its initial and running cost is reasonable. </a:t>
            </a:r>
          </a:p>
          <a:p>
            <a:r>
              <a:rPr lang="en-US" altLang="ja-JP" sz="2400" dirty="0">
                <a:solidFill>
                  <a:prstClr val="white"/>
                </a:solidFill>
                <a:latin typeface="ＭＳ Ｐゴシック" panose="020B0600070205080204" pitchFamily="50" charset="-128"/>
                <a:ea typeface="ＭＳ Ｐゴシック" panose="020B0600070205080204" pitchFamily="50" charset="-128"/>
              </a:rPr>
              <a:t>So, non unidirectional air flow is used generally, also used for BSL3 lab.</a:t>
            </a:r>
          </a:p>
        </p:txBody>
      </p:sp>
      <p:sp>
        <p:nvSpPr>
          <p:cNvPr id="24" name="正方形/長方形 23">
            <a:extLst>
              <a:ext uri="{FF2B5EF4-FFF2-40B4-BE49-F238E27FC236}">
                <a16:creationId xmlns:a16="http://schemas.microsoft.com/office/drawing/2014/main" id="{4335F18D-966F-4540-8022-42BF3FD27A39}"/>
              </a:ext>
            </a:extLst>
          </p:cNvPr>
          <p:cNvSpPr/>
          <p:nvPr/>
        </p:nvSpPr>
        <p:spPr>
          <a:xfrm>
            <a:off x="8947924" y="3327889"/>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25" name="直線矢印コネクタ 24">
            <a:extLst>
              <a:ext uri="{FF2B5EF4-FFF2-40B4-BE49-F238E27FC236}">
                <a16:creationId xmlns:a16="http://schemas.microsoft.com/office/drawing/2014/main" id="{098FF453-3557-4C6A-A5C7-7E6A75AD7E26}"/>
              </a:ext>
            </a:extLst>
          </p:cNvPr>
          <p:cNvCxnSpPr/>
          <p:nvPr/>
        </p:nvCxnSpPr>
        <p:spPr>
          <a:xfrm>
            <a:off x="10367267" y="2593493"/>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FB4C0D98-AE59-4805-93B6-23EE86D4375C}"/>
              </a:ext>
            </a:extLst>
          </p:cNvPr>
          <p:cNvCxnSpPr>
            <a:cxnSpLocks/>
          </p:cNvCxnSpPr>
          <p:nvPr/>
        </p:nvCxnSpPr>
        <p:spPr>
          <a:xfrm>
            <a:off x="11393844" y="2759431"/>
            <a:ext cx="0" cy="540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27" name="正方形/長方形 26">
            <a:extLst>
              <a:ext uri="{FF2B5EF4-FFF2-40B4-BE49-F238E27FC236}">
                <a16:creationId xmlns:a16="http://schemas.microsoft.com/office/drawing/2014/main" id="{A5013CE6-F5EA-46FB-AF29-38422E36CFFD}"/>
              </a:ext>
            </a:extLst>
          </p:cNvPr>
          <p:cNvSpPr/>
          <p:nvPr/>
        </p:nvSpPr>
        <p:spPr>
          <a:xfrm>
            <a:off x="10187267" y="3140691"/>
            <a:ext cx="360000" cy="180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28" name="吹き出し: 四角形 27">
            <a:extLst>
              <a:ext uri="{FF2B5EF4-FFF2-40B4-BE49-F238E27FC236}">
                <a16:creationId xmlns:a16="http://schemas.microsoft.com/office/drawing/2014/main" id="{2BF9D777-B727-4435-A462-FDC2ECD5D892}"/>
              </a:ext>
            </a:extLst>
          </p:cNvPr>
          <p:cNvSpPr/>
          <p:nvPr/>
        </p:nvSpPr>
        <p:spPr>
          <a:xfrm>
            <a:off x="8932920" y="2003185"/>
            <a:ext cx="1303719" cy="486707"/>
          </a:xfrm>
          <a:prstGeom prst="wedgeRectCallout">
            <a:avLst>
              <a:gd name="adj1" fmla="val 52534"/>
              <a:gd name="adj2" fmla="val 194619"/>
            </a:avLst>
          </a:prstGeom>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rPr>
              <a:t>Filter</a:t>
            </a: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29" name="直線矢印コネクタ 28">
            <a:extLst>
              <a:ext uri="{FF2B5EF4-FFF2-40B4-BE49-F238E27FC236}">
                <a16:creationId xmlns:a16="http://schemas.microsoft.com/office/drawing/2014/main" id="{732CBCC5-626E-4518-9AFA-E5CC815D2E31}"/>
              </a:ext>
            </a:extLst>
          </p:cNvPr>
          <p:cNvCxnSpPr>
            <a:cxnSpLocks/>
          </p:cNvCxnSpPr>
          <p:nvPr/>
        </p:nvCxnSpPr>
        <p:spPr>
          <a:xfrm>
            <a:off x="10399037" y="3957546"/>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0B47BC37-9EB6-470D-B95C-A5D696AD087E}"/>
              </a:ext>
            </a:extLst>
          </p:cNvPr>
          <p:cNvCxnSpPr>
            <a:cxnSpLocks/>
          </p:cNvCxnSpPr>
          <p:nvPr/>
        </p:nvCxnSpPr>
        <p:spPr>
          <a:xfrm rot="1800000">
            <a:off x="9915993" y="4235699"/>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B979A165-3F49-40B8-B912-E3B3B24822D2}"/>
              </a:ext>
            </a:extLst>
          </p:cNvPr>
          <p:cNvCxnSpPr>
            <a:cxnSpLocks/>
          </p:cNvCxnSpPr>
          <p:nvPr/>
        </p:nvCxnSpPr>
        <p:spPr>
          <a:xfrm rot="-900000">
            <a:off x="10545424" y="4339710"/>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95190F4D-DC40-4169-9EA8-6A389A344393}"/>
              </a:ext>
            </a:extLst>
          </p:cNvPr>
          <p:cNvCxnSpPr>
            <a:cxnSpLocks/>
          </p:cNvCxnSpPr>
          <p:nvPr/>
        </p:nvCxnSpPr>
        <p:spPr>
          <a:xfrm rot="-1800000" flipH="1">
            <a:off x="10847826" y="4257549"/>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060ED1FA-B240-4BBD-8426-B4A746D4154D}"/>
              </a:ext>
            </a:extLst>
          </p:cNvPr>
          <p:cNvCxnSpPr>
            <a:cxnSpLocks/>
          </p:cNvCxnSpPr>
          <p:nvPr/>
        </p:nvCxnSpPr>
        <p:spPr>
          <a:xfrm rot="900000">
            <a:off x="10056012" y="3932442"/>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EF58E5DB-B890-4922-BD3C-B1337F56C2D7}"/>
              </a:ext>
            </a:extLst>
          </p:cNvPr>
          <p:cNvCxnSpPr>
            <a:cxnSpLocks/>
          </p:cNvCxnSpPr>
          <p:nvPr/>
        </p:nvCxnSpPr>
        <p:spPr>
          <a:xfrm rot="900000">
            <a:off x="10338479" y="4383549"/>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5DD82C46-794D-4220-951C-E47FC1FC0403}"/>
              </a:ext>
            </a:extLst>
          </p:cNvPr>
          <p:cNvCxnSpPr>
            <a:cxnSpLocks/>
          </p:cNvCxnSpPr>
          <p:nvPr/>
        </p:nvCxnSpPr>
        <p:spPr>
          <a:xfrm rot="-900000" flipH="1">
            <a:off x="10737664" y="3928149"/>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767F0FAF-D164-45F1-8177-7083D168CB9D}"/>
              </a:ext>
            </a:extLst>
          </p:cNvPr>
          <p:cNvCxnSpPr>
            <a:cxnSpLocks/>
          </p:cNvCxnSpPr>
          <p:nvPr/>
        </p:nvCxnSpPr>
        <p:spPr>
          <a:xfrm rot="-1800000" flipH="1">
            <a:off x="9949453" y="3598671"/>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39F82D4B-3D56-4F90-8C86-F75680A579CA}"/>
              </a:ext>
            </a:extLst>
          </p:cNvPr>
          <p:cNvCxnSpPr>
            <a:cxnSpLocks/>
          </p:cNvCxnSpPr>
          <p:nvPr/>
        </p:nvCxnSpPr>
        <p:spPr>
          <a:xfrm rot="900000" flipH="1">
            <a:off x="10147089" y="3507040"/>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FFE5750E-3925-4E36-AA34-C3D15FF76B1E}"/>
              </a:ext>
            </a:extLst>
          </p:cNvPr>
          <p:cNvCxnSpPr>
            <a:cxnSpLocks/>
          </p:cNvCxnSpPr>
          <p:nvPr/>
        </p:nvCxnSpPr>
        <p:spPr>
          <a:xfrm>
            <a:off x="11743328" y="4265242"/>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A9E7B645-92E5-4B60-8CDF-CC3E6B847904}"/>
              </a:ext>
            </a:extLst>
          </p:cNvPr>
          <p:cNvCxnSpPr>
            <a:cxnSpLocks/>
          </p:cNvCxnSpPr>
          <p:nvPr/>
        </p:nvCxnSpPr>
        <p:spPr>
          <a:xfrm rot="900000">
            <a:off x="9161621" y="3835692"/>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4F371AE9-446F-40BB-AC0D-12DE8FA587C2}"/>
              </a:ext>
            </a:extLst>
          </p:cNvPr>
          <p:cNvCxnSpPr>
            <a:cxnSpLocks/>
          </p:cNvCxnSpPr>
          <p:nvPr/>
        </p:nvCxnSpPr>
        <p:spPr>
          <a:xfrm rot="-900000">
            <a:off x="11675438" y="3861309"/>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6ABD1BC5-BEF9-408B-A6A1-229AD3170AF9}"/>
              </a:ext>
            </a:extLst>
          </p:cNvPr>
          <p:cNvCxnSpPr>
            <a:cxnSpLocks/>
          </p:cNvCxnSpPr>
          <p:nvPr/>
        </p:nvCxnSpPr>
        <p:spPr>
          <a:xfrm rot="2700000" flipH="1">
            <a:off x="9338680" y="3554653"/>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68BDAB77-2F7B-493A-8567-0832F2BFF52F}"/>
              </a:ext>
            </a:extLst>
          </p:cNvPr>
          <p:cNvCxnSpPr>
            <a:cxnSpLocks/>
          </p:cNvCxnSpPr>
          <p:nvPr/>
        </p:nvCxnSpPr>
        <p:spPr>
          <a:xfrm rot="-5400000" flipH="1">
            <a:off x="9645274" y="5088629"/>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CF365363-C0C6-43A0-BE9C-E1E06EE175DD}"/>
              </a:ext>
            </a:extLst>
          </p:cNvPr>
          <p:cNvCxnSpPr>
            <a:cxnSpLocks/>
          </p:cNvCxnSpPr>
          <p:nvPr/>
        </p:nvCxnSpPr>
        <p:spPr>
          <a:xfrm rot="-1800000">
            <a:off x="11559363" y="3412119"/>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1DE84CDD-5D98-4E7D-93C3-7B7EC4ADAF7A}"/>
              </a:ext>
            </a:extLst>
          </p:cNvPr>
          <p:cNvCxnSpPr>
            <a:cxnSpLocks/>
          </p:cNvCxnSpPr>
          <p:nvPr/>
        </p:nvCxnSpPr>
        <p:spPr>
          <a:xfrm rot="-900000">
            <a:off x="9161622" y="4639124"/>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0732B09B-09DA-463E-A00B-65FA6A818A24}"/>
              </a:ext>
            </a:extLst>
          </p:cNvPr>
          <p:cNvCxnSpPr>
            <a:cxnSpLocks/>
          </p:cNvCxnSpPr>
          <p:nvPr/>
        </p:nvCxnSpPr>
        <p:spPr>
          <a:xfrm rot="900000" flipH="1">
            <a:off x="11709893" y="4626536"/>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6" name="直線矢印コネクタ 45">
            <a:extLst>
              <a:ext uri="{FF2B5EF4-FFF2-40B4-BE49-F238E27FC236}">
                <a16:creationId xmlns:a16="http://schemas.microsoft.com/office/drawing/2014/main" id="{03240BC0-6ACB-49FB-9C62-A7AAA3D8350D}"/>
              </a:ext>
            </a:extLst>
          </p:cNvPr>
          <p:cNvCxnSpPr>
            <a:cxnSpLocks/>
          </p:cNvCxnSpPr>
          <p:nvPr/>
        </p:nvCxnSpPr>
        <p:spPr>
          <a:xfrm rot="-5400000">
            <a:off x="11328358" y="5074969"/>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DF69CCF8-C64B-49B6-9230-CEA8DFA7968A}"/>
              </a:ext>
            </a:extLst>
          </p:cNvPr>
          <p:cNvCxnSpPr>
            <a:cxnSpLocks/>
          </p:cNvCxnSpPr>
          <p:nvPr/>
        </p:nvCxnSpPr>
        <p:spPr>
          <a:xfrm rot="-1800000">
            <a:off x="10737664" y="4741710"/>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CF05B91A-A999-42FB-A55A-2D41478C2AA7}"/>
              </a:ext>
            </a:extLst>
          </p:cNvPr>
          <p:cNvCxnSpPr>
            <a:cxnSpLocks/>
          </p:cNvCxnSpPr>
          <p:nvPr/>
        </p:nvCxnSpPr>
        <p:spPr>
          <a:xfrm rot="-900000">
            <a:off x="10642052" y="3497179"/>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87955081-B7EE-40F1-BB7D-83463F6C2262}"/>
              </a:ext>
            </a:extLst>
          </p:cNvPr>
          <p:cNvCxnSpPr>
            <a:cxnSpLocks/>
          </p:cNvCxnSpPr>
          <p:nvPr/>
        </p:nvCxnSpPr>
        <p:spPr>
          <a:xfrm rot="5400000" flipH="1">
            <a:off x="11088289" y="3385333"/>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id="{E276FB2C-9179-4126-8064-282D879E03B3}"/>
              </a:ext>
            </a:extLst>
          </p:cNvPr>
          <p:cNvCxnSpPr>
            <a:cxnSpLocks/>
          </p:cNvCxnSpPr>
          <p:nvPr/>
        </p:nvCxnSpPr>
        <p:spPr>
          <a:xfrm>
            <a:off x="10386005" y="3511333"/>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30E632E5-2B0A-4D2E-A084-074E57AF1D87}"/>
              </a:ext>
            </a:extLst>
          </p:cNvPr>
          <p:cNvCxnSpPr>
            <a:cxnSpLocks/>
          </p:cNvCxnSpPr>
          <p:nvPr/>
        </p:nvCxnSpPr>
        <p:spPr>
          <a:xfrm rot="1800000" flipH="1">
            <a:off x="10847826" y="3569282"/>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D0E9EC2F-36B7-4581-8192-00D19E3B6BC0}"/>
              </a:ext>
            </a:extLst>
          </p:cNvPr>
          <p:cNvCxnSpPr>
            <a:cxnSpLocks/>
          </p:cNvCxnSpPr>
          <p:nvPr/>
        </p:nvCxnSpPr>
        <p:spPr>
          <a:xfrm rot="-2700000">
            <a:off x="10976256" y="5032467"/>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F0BCC314-8A19-488B-98F9-90236D4E8BF5}"/>
              </a:ext>
            </a:extLst>
          </p:cNvPr>
          <p:cNvCxnSpPr>
            <a:cxnSpLocks/>
          </p:cNvCxnSpPr>
          <p:nvPr/>
        </p:nvCxnSpPr>
        <p:spPr>
          <a:xfrm rot="2700000" flipH="1">
            <a:off x="11588186" y="4926478"/>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B6DD999E-ADA2-4EC4-85F0-5FA23EE10083}"/>
              </a:ext>
            </a:extLst>
          </p:cNvPr>
          <p:cNvCxnSpPr>
            <a:cxnSpLocks/>
          </p:cNvCxnSpPr>
          <p:nvPr/>
        </p:nvCxnSpPr>
        <p:spPr>
          <a:xfrm rot="-2700000">
            <a:off x="9338679" y="4926480"/>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6B331989-448F-4CB4-9A67-D9FEF602FF47}"/>
              </a:ext>
            </a:extLst>
          </p:cNvPr>
          <p:cNvCxnSpPr>
            <a:cxnSpLocks/>
          </p:cNvCxnSpPr>
          <p:nvPr/>
        </p:nvCxnSpPr>
        <p:spPr>
          <a:xfrm rot="-5400000">
            <a:off x="9598742" y="3385333"/>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CA16091C-AF4C-4CBA-880F-69309C5AD8A4}"/>
              </a:ext>
            </a:extLst>
          </p:cNvPr>
          <p:cNvCxnSpPr>
            <a:cxnSpLocks/>
          </p:cNvCxnSpPr>
          <p:nvPr/>
        </p:nvCxnSpPr>
        <p:spPr>
          <a:xfrm rot="2700000" flipH="1">
            <a:off x="9771274" y="4547974"/>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EBDEBDF8-C404-4BDA-AF8A-337DE2D5FE33}"/>
              </a:ext>
            </a:extLst>
          </p:cNvPr>
          <p:cNvCxnSpPr>
            <a:cxnSpLocks/>
          </p:cNvCxnSpPr>
          <p:nvPr/>
        </p:nvCxnSpPr>
        <p:spPr>
          <a:xfrm rot="-2700000" flipH="1">
            <a:off x="11436752" y="3549258"/>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5B9F42F6-F215-421A-AA28-5BE50537BFEF}"/>
              </a:ext>
            </a:extLst>
          </p:cNvPr>
          <p:cNvCxnSpPr>
            <a:cxnSpLocks/>
          </p:cNvCxnSpPr>
          <p:nvPr/>
        </p:nvCxnSpPr>
        <p:spPr>
          <a:xfrm>
            <a:off x="9102115" y="4227157"/>
            <a:ext cx="0" cy="252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9" name="直線矢印コネクタ 58">
            <a:extLst>
              <a:ext uri="{FF2B5EF4-FFF2-40B4-BE49-F238E27FC236}">
                <a16:creationId xmlns:a16="http://schemas.microsoft.com/office/drawing/2014/main" id="{B1CE42C1-EF38-4082-8BB7-44E14FD2AEA1}"/>
              </a:ext>
            </a:extLst>
          </p:cNvPr>
          <p:cNvCxnSpPr>
            <a:cxnSpLocks/>
          </p:cNvCxnSpPr>
          <p:nvPr/>
        </p:nvCxnSpPr>
        <p:spPr>
          <a:xfrm rot="2700000" flipH="1">
            <a:off x="9966916" y="4985873"/>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a:extLst>
              <a:ext uri="{FF2B5EF4-FFF2-40B4-BE49-F238E27FC236}">
                <a16:creationId xmlns:a16="http://schemas.microsoft.com/office/drawing/2014/main" id="{60D510A9-31BF-4FC7-843B-F336E60798CE}"/>
              </a:ext>
            </a:extLst>
          </p:cNvPr>
          <p:cNvCxnSpPr>
            <a:cxnSpLocks/>
          </p:cNvCxnSpPr>
          <p:nvPr/>
        </p:nvCxnSpPr>
        <p:spPr>
          <a:xfrm rot="1800000">
            <a:off x="10205109" y="4748242"/>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86A987AB-1DA7-4B88-9281-7E8E7FA19F15}"/>
              </a:ext>
            </a:extLst>
          </p:cNvPr>
          <p:cNvCxnSpPr>
            <a:cxnSpLocks/>
          </p:cNvCxnSpPr>
          <p:nvPr/>
        </p:nvCxnSpPr>
        <p:spPr>
          <a:xfrm rot="-2700000" flipH="1">
            <a:off x="11100227" y="4567998"/>
            <a:ext cx="0" cy="252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848C08AF-8A8C-45CE-AAFA-AFD33ACB2874}"/>
              </a:ext>
            </a:extLst>
          </p:cNvPr>
          <p:cNvSpPr txBox="1"/>
          <p:nvPr/>
        </p:nvSpPr>
        <p:spPr>
          <a:xfrm>
            <a:off x="10002677" y="4347982"/>
            <a:ext cx="939210"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a:t>
            </a:r>
            <a:r>
              <a:rPr kumimoji="1" lang="en-US" altLang="ja-JP" sz="2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701963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Formula of </a:t>
            </a:r>
            <a:r>
              <a:rPr lang="en-US" altLang="ja-JP" dirty="0">
                <a:solidFill>
                  <a:prstClr val="white"/>
                </a:solidFill>
                <a:latin typeface="ＭＳ Ｐゴシック" panose="020B0600070205080204" pitchFamily="50" charset="-128"/>
                <a:ea typeface="ＭＳ Ｐゴシック" panose="020B0600070205080204" pitchFamily="50" charset="-128"/>
              </a:rPr>
              <a:t>particle concentration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コンテンツ プレースホルダー 3">
            <a:extLst>
              <a:ext uri="{FF2B5EF4-FFF2-40B4-BE49-F238E27FC236}">
                <a16:creationId xmlns:a16="http://schemas.microsoft.com/office/drawing/2014/main" id="{1495FAB3-AFE3-460F-99CA-8856302423C9}"/>
              </a:ext>
            </a:extLst>
          </p:cNvPr>
          <p:cNvSpPr>
            <a:spLocks noGrp="1"/>
          </p:cNvSpPr>
          <p:nvPr>
            <p:ph idx="1"/>
          </p:nvPr>
        </p:nvSpPr>
        <p:spPr>
          <a:xfrm>
            <a:off x="1951629" y="3429000"/>
            <a:ext cx="10240371" cy="3429000"/>
          </a:xfrm>
        </p:spPr>
        <p:txBody>
          <a:bodyPr>
            <a:normAutofit/>
          </a:bodyPr>
          <a:lstStyle/>
          <a:p>
            <a:pPr marL="0" indent="0">
              <a:spcBef>
                <a:spcPts val="0"/>
              </a:spcBef>
              <a:spcAft>
                <a:spcPts val="0"/>
              </a:spcAft>
              <a:buNone/>
            </a:pPr>
            <a:r>
              <a:rPr lang="en-US" altLang="ja-JP" sz="2400" dirty="0">
                <a:latin typeface="ＭＳ Ｐゴシック" panose="020B0600070205080204" pitchFamily="50" charset="-128"/>
                <a:ea typeface="ＭＳ Ｐゴシック" panose="020B0600070205080204" pitchFamily="50" charset="-128"/>
              </a:rPr>
              <a:t>C = C0×e</a:t>
            </a:r>
            <a:r>
              <a:rPr lang="en-US" altLang="ja-JP" sz="2400" baseline="30000" dirty="0">
                <a:latin typeface="ＭＳ Ｐゴシック" panose="020B0600070205080204" pitchFamily="50" charset="-128"/>
                <a:ea typeface="ＭＳ Ｐゴシック" panose="020B0600070205080204" pitchFamily="50" charset="-128"/>
              </a:rPr>
              <a:t>-nt</a:t>
            </a:r>
            <a:r>
              <a:rPr lang="en-US" altLang="ja-JP" sz="2400" dirty="0">
                <a:latin typeface="ＭＳ Ｐゴシック" panose="020B0600070205080204" pitchFamily="50" charset="-128"/>
                <a:ea typeface="ＭＳ Ｐゴシック" panose="020B0600070205080204" pitchFamily="50" charset="-128"/>
              </a:rPr>
              <a:t> = C0×10</a:t>
            </a:r>
            <a:r>
              <a:rPr lang="en-US" altLang="ja-JP" sz="2400" baseline="30000" dirty="0">
                <a:latin typeface="ＭＳ Ｐゴシック" panose="020B0600070205080204" pitchFamily="50" charset="-128"/>
                <a:ea typeface="ＭＳ Ｐゴシック" panose="020B0600070205080204" pitchFamily="50" charset="-128"/>
              </a:rPr>
              <a:t>-knt</a:t>
            </a:r>
          </a:p>
          <a:p>
            <a:pPr marL="0" indent="0">
              <a:spcBef>
                <a:spcPts val="0"/>
              </a:spcBef>
              <a:spcAft>
                <a:spcPts val="0"/>
              </a:spcAft>
              <a:buNone/>
            </a:pPr>
            <a:endParaRPr lang="en-US" altLang="ja-JP" sz="2400" dirty="0">
              <a:latin typeface="ＭＳ Ｐゴシック" panose="020B0600070205080204" pitchFamily="50" charset="-128"/>
              <a:ea typeface="ＭＳ Ｐゴシック" panose="020B0600070205080204" pitchFamily="50" charset="-128"/>
            </a:endParaRPr>
          </a:p>
          <a:p>
            <a:pPr marL="0" indent="0">
              <a:spcBef>
                <a:spcPts val="0"/>
              </a:spcBef>
              <a:spcAft>
                <a:spcPts val="0"/>
              </a:spcAft>
              <a:buNone/>
            </a:pPr>
            <a:r>
              <a:rPr lang="en-US" altLang="ja-JP" sz="2400" dirty="0">
                <a:latin typeface="ＭＳ Ｐゴシック" panose="020B0600070205080204" pitchFamily="50" charset="-128"/>
                <a:ea typeface="ＭＳ Ｐゴシック" panose="020B0600070205080204" pitchFamily="50" charset="-128"/>
              </a:rPr>
              <a:t>C	:	Particle concentration (time = t) 	[pcs/ft</a:t>
            </a:r>
            <a:r>
              <a:rPr lang="en-US" altLang="ja-JP" sz="2400" baseline="30000" dirty="0">
                <a:latin typeface="ＭＳ Ｐゴシック" panose="020B0600070205080204" pitchFamily="50" charset="-128"/>
                <a:ea typeface="ＭＳ Ｐゴシック" panose="020B0600070205080204" pitchFamily="50" charset="-128"/>
              </a:rPr>
              <a:t>3</a:t>
            </a:r>
            <a:r>
              <a:rPr lang="en-US" altLang="ja-JP" sz="2400" dirty="0">
                <a:latin typeface="ＭＳ Ｐゴシック" panose="020B0600070205080204" pitchFamily="50" charset="-128"/>
                <a:ea typeface="ＭＳ Ｐゴシック" panose="020B0600070205080204" pitchFamily="50" charset="-128"/>
              </a:rPr>
              <a:t>]</a:t>
            </a:r>
          </a:p>
          <a:p>
            <a:pPr marL="0" indent="0">
              <a:spcBef>
                <a:spcPts val="0"/>
              </a:spcBef>
              <a:spcAft>
                <a:spcPts val="0"/>
              </a:spcAft>
              <a:buNone/>
            </a:pPr>
            <a:r>
              <a:rPr lang="en-US" altLang="ja-JP" sz="2400" dirty="0">
                <a:latin typeface="ＭＳ Ｐゴシック" panose="020B0600070205080204" pitchFamily="50" charset="-128"/>
                <a:ea typeface="ＭＳ Ｐゴシック" panose="020B0600070205080204" pitchFamily="50" charset="-128"/>
              </a:rPr>
              <a:t>C0	:	Particle concentration (time = 0)</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[pcs/ft</a:t>
            </a:r>
            <a:r>
              <a:rPr lang="en-US" altLang="ja-JP" sz="2400" baseline="30000" dirty="0">
                <a:latin typeface="ＭＳ Ｐゴシック" panose="020B0600070205080204" pitchFamily="50" charset="-128"/>
                <a:ea typeface="ＭＳ Ｐゴシック" panose="020B0600070205080204" pitchFamily="50" charset="-128"/>
              </a:rPr>
              <a:t>3</a:t>
            </a:r>
            <a:r>
              <a:rPr lang="en-US" altLang="ja-JP" sz="2400" dirty="0">
                <a:latin typeface="ＭＳ Ｐゴシック" panose="020B0600070205080204" pitchFamily="50" charset="-128"/>
                <a:ea typeface="ＭＳ Ｐゴシック" panose="020B0600070205080204" pitchFamily="50" charset="-128"/>
              </a:rPr>
              <a:t>]</a:t>
            </a:r>
          </a:p>
          <a:p>
            <a:pPr marL="0" indent="0">
              <a:spcBef>
                <a:spcPts val="0"/>
              </a:spcBef>
              <a:spcAft>
                <a:spcPts val="0"/>
              </a:spcAft>
              <a:buNone/>
            </a:pPr>
            <a:r>
              <a:rPr lang="en-US" altLang="ja-JP" sz="2400" dirty="0">
                <a:latin typeface="ＭＳ Ｐゴシック" panose="020B0600070205080204" pitchFamily="50" charset="-128"/>
                <a:ea typeface="ＭＳ Ｐゴシック" panose="020B0600070205080204" pitchFamily="50" charset="-128"/>
              </a:rPr>
              <a:t>k	:	Constant = log</a:t>
            </a:r>
            <a:r>
              <a:rPr lang="en-US" altLang="ja-JP" sz="2400" baseline="-25000" dirty="0">
                <a:latin typeface="ＭＳ Ｐゴシック" panose="020B0600070205080204" pitchFamily="50" charset="-128"/>
                <a:ea typeface="ＭＳ Ｐゴシック" panose="020B0600070205080204" pitchFamily="50" charset="-128"/>
              </a:rPr>
              <a:t>10</a:t>
            </a:r>
            <a:r>
              <a:rPr lang="en-US" altLang="ja-JP" sz="2400" dirty="0">
                <a:latin typeface="ＭＳ Ｐゴシック" panose="020B0600070205080204" pitchFamily="50" charset="-128"/>
                <a:ea typeface="ＭＳ Ｐゴシック" panose="020B0600070205080204" pitchFamily="50" charset="-128"/>
              </a:rPr>
              <a:t>e = nearly 0.4343	[-]</a:t>
            </a:r>
          </a:p>
          <a:p>
            <a:pPr marL="0" indent="0">
              <a:spcBef>
                <a:spcPts val="0"/>
              </a:spcBef>
              <a:spcAft>
                <a:spcPts val="0"/>
              </a:spcAft>
              <a:buNone/>
            </a:pPr>
            <a:r>
              <a:rPr lang="en-US" altLang="ja-JP" sz="2400" dirty="0">
                <a:latin typeface="ＭＳ Ｐゴシック" panose="020B0600070205080204" pitchFamily="50" charset="-128"/>
                <a:ea typeface="ＭＳ Ｐゴシック" panose="020B0600070205080204" pitchFamily="50" charset="-128"/>
              </a:rPr>
              <a:t>n	:	</a:t>
            </a:r>
            <a:r>
              <a:rPr lang="en-US" altLang="ja-JP" sz="2400" u="sng" dirty="0">
                <a:latin typeface="ＭＳ Ｐゴシック" panose="020B0600070205080204" pitchFamily="50" charset="-128"/>
                <a:ea typeface="ＭＳ Ｐゴシック" panose="020B0600070205080204" pitchFamily="50" charset="-128"/>
              </a:rPr>
              <a:t>Air change rate</a:t>
            </a:r>
            <a:r>
              <a:rPr lang="en-US" altLang="ja-JP" sz="2400" dirty="0">
                <a:latin typeface="ＭＳ Ｐゴシック" panose="020B0600070205080204" pitchFamily="50" charset="-128"/>
                <a:ea typeface="ＭＳ Ｐゴシック" panose="020B0600070205080204" pitchFamily="50" charset="-128"/>
              </a:rPr>
              <a:t>						[times/h]</a:t>
            </a:r>
          </a:p>
          <a:p>
            <a:pPr marL="0" indent="0">
              <a:spcBef>
                <a:spcPts val="0"/>
              </a:spcBef>
              <a:spcAft>
                <a:spcPts val="0"/>
              </a:spcAft>
              <a:buNone/>
            </a:pPr>
            <a:r>
              <a:rPr lang="en-US" altLang="ja-JP" sz="2400" dirty="0">
                <a:latin typeface="ＭＳ Ｐゴシック" panose="020B0600070205080204" pitchFamily="50" charset="-128"/>
                <a:ea typeface="ＭＳ Ｐゴシック" panose="020B0600070205080204" pitchFamily="50" charset="-128"/>
              </a:rPr>
              <a:t>t	:	Passing time							[h]</a:t>
            </a:r>
          </a:p>
          <a:p>
            <a:pPr marL="0" indent="0">
              <a:spcBef>
                <a:spcPts val="0"/>
              </a:spcBef>
              <a:spcAft>
                <a:spcPts val="0"/>
              </a:spcAft>
              <a:buNone/>
            </a:pPr>
            <a:endParaRPr lang="en-US" altLang="ja-JP" sz="2400" dirty="0">
              <a:latin typeface="ＭＳ Ｐゴシック" panose="020B0600070205080204" pitchFamily="50" charset="-128"/>
              <a:ea typeface="ＭＳ Ｐゴシック" panose="020B0600070205080204" pitchFamily="50" charset="-128"/>
            </a:endParaRPr>
          </a:p>
          <a:p>
            <a:pPr marL="0" indent="0">
              <a:spcBef>
                <a:spcPts val="0"/>
              </a:spcBef>
              <a:spcAft>
                <a:spcPts val="0"/>
              </a:spcAft>
              <a:buNone/>
            </a:pPr>
            <a:endParaRPr lang="en-US" altLang="ja-JP" sz="2400" dirty="0">
              <a:latin typeface="ＭＳ Ｐゴシック" panose="020B0600070205080204" pitchFamily="50" charset="-128"/>
              <a:ea typeface="ＭＳ Ｐゴシック" panose="020B0600070205080204" pitchFamily="50" charset="-128"/>
            </a:endParaRPr>
          </a:p>
        </p:txBody>
      </p:sp>
      <p:sp>
        <p:nvSpPr>
          <p:cNvPr id="13" name="コンテンツ プレースホルダー 3">
            <a:extLst>
              <a:ext uri="{FF2B5EF4-FFF2-40B4-BE49-F238E27FC236}">
                <a16:creationId xmlns:a16="http://schemas.microsoft.com/office/drawing/2014/main" id="{A9FC127A-04AB-4614-A937-FAE87CA15FC5}"/>
              </a:ext>
            </a:extLst>
          </p:cNvPr>
          <p:cNvSpPr txBox="1">
            <a:spLocks/>
          </p:cNvSpPr>
          <p:nvPr/>
        </p:nvSpPr>
        <p:spPr>
          <a:xfrm>
            <a:off x="792577" y="1910687"/>
            <a:ext cx="11399423" cy="1518313"/>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a:lstStyle>
          <a:p>
            <a:pPr lvl="0">
              <a:buClr>
                <a:srgbClr val="00C6BB"/>
              </a:buClr>
              <a:defRPr/>
            </a:pPr>
            <a:r>
              <a:rPr lang="en-US" altLang="ja-JP" sz="2400" dirty="0">
                <a:solidFill>
                  <a:prstClr val="white"/>
                </a:solidFill>
                <a:latin typeface="ＭＳ Ｐゴシック" panose="020B0600070205080204" pitchFamily="50" charset="-128"/>
                <a:ea typeface="ＭＳ Ｐゴシック" panose="020B0600070205080204" pitchFamily="50" charset="-128"/>
              </a:rPr>
              <a:t>In case of non unidirectional air flow, If filter collection rate is 100%, and particles is not generated in room, and supply air diffuses perfectly and quickly in room, particle concentration depending on passing time is shown as below.</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4099640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Diagram of </a:t>
            </a:r>
            <a:r>
              <a:rPr lang="en-US" altLang="ja-JP" dirty="0">
                <a:solidFill>
                  <a:prstClr val="white"/>
                </a:solidFill>
                <a:latin typeface="ＭＳ Ｐゴシック" panose="020B0600070205080204" pitchFamily="50" charset="-128"/>
                <a:ea typeface="ＭＳ Ｐゴシック" panose="020B0600070205080204" pitchFamily="50" charset="-128"/>
              </a:rPr>
              <a:t>particle concentration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13" name="コンテンツ プレースホルダー 3">
            <a:extLst>
              <a:ext uri="{FF2B5EF4-FFF2-40B4-BE49-F238E27FC236}">
                <a16:creationId xmlns:a16="http://schemas.microsoft.com/office/drawing/2014/main" id="{A9FC127A-04AB-4614-A937-FAE87CA15FC5}"/>
              </a:ext>
            </a:extLst>
          </p:cNvPr>
          <p:cNvSpPr txBox="1">
            <a:spLocks/>
          </p:cNvSpPr>
          <p:nvPr/>
        </p:nvSpPr>
        <p:spPr>
          <a:xfrm>
            <a:off x="792577" y="1910686"/>
            <a:ext cx="7524199" cy="4947313"/>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a:lstStyle>
          <a:p>
            <a:pPr>
              <a:buClr>
                <a:srgbClr val="00C6BB"/>
              </a:buClr>
              <a:defRPr/>
            </a:pPr>
            <a:r>
              <a:rPr lang="en-US" altLang="ja-JP" sz="2400" dirty="0">
                <a:solidFill>
                  <a:prstClr val="white"/>
                </a:solidFill>
                <a:latin typeface="ＭＳ Ｐゴシック" panose="020B0600070205080204" pitchFamily="50" charset="-128"/>
                <a:ea typeface="ＭＳ Ｐゴシック" panose="020B0600070205080204" pitchFamily="50" charset="-128"/>
              </a:rPr>
              <a:t>Particle concentration depending on passing time is shown as right (n: air change rate =40).</a:t>
            </a:r>
          </a:p>
          <a:p>
            <a:pPr>
              <a:buClr>
                <a:srgbClr val="00C6BB"/>
              </a:buClr>
              <a:defRPr/>
            </a:pPr>
            <a:r>
              <a:rPr lang="en-US" altLang="ja-JP" sz="2400" dirty="0">
                <a:solidFill>
                  <a:prstClr val="white"/>
                </a:solidFill>
                <a:latin typeface="ＭＳ Ｐゴシック" panose="020B0600070205080204" pitchFamily="50" charset="-128"/>
                <a:ea typeface="ＭＳ Ｐゴシック" panose="020B0600070205080204" pitchFamily="50" charset="-128"/>
              </a:rPr>
              <a:t>Line ‘a’ is C = C0×10</a:t>
            </a:r>
            <a:r>
              <a:rPr lang="en-US" altLang="ja-JP" sz="2400" baseline="30000" dirty="0">
                <a:solidFill>
                  <a:prstClr val="white"/>
                </a:solidFill>
                <a:latin typeface="ＭＳ Ｐゴシック" panose="020B0600070205080204" pitchFamily="50" charset="-128"/>
                <a:ea typeface="ＭＳ Ｐゴシック" panose="020B0600070205080204" pitchFamily="50" charset="-128"/>
              </a:rPr>
              <a:t>-knt</a:t>
            </a:r>
            <a:r>
              <a:rPr lang="en-US" altLang="ja-JP" sz="2400" dirty="0">
                <a:solidFill>
                  <a:prstClr val="white"/>
                </a:solidFill>
                <a:latin typeface="ＭＳ Ｐゴシック" panose="020B0600070205080204" pitchFamily="50" charset="-128"/>
                <a:ea typeface="ＭＳ Ｐゴシック" panose="020B0600070205080204" pitchFamily="50" charset="-128"/>
              </a:rPr>
              <a:t> , it is based on assumption supply air </a:t>
            </a:r>
            <a:r>
              <a:rPr lang="en-US" altLang="ja-JP" sz="2400" u="sng" dirty="0">
                <a:solidFill>
                  <a:prstClr val="white"/>
                </a:solidFill>
                <a:latin typeface="ＭＳ Ｐゴシック" panose="020B0600070205080204" pitchFamily="50" charset="-128"/>
                <a:ea typeface="ＭＳ Ｐゴシック" panose="020B0600070205080204" pitchFamily="50" charset="-128"/>
              </a:rPr>
              <a:t>diffuses perfectly and quickly</a:t>
            </a:r>
            <a:r>
              <a:rPr lang="en-US" altLang="ja-JP" sz="2400" dirty="0">
                <a:solidFill>
                  <a:prstClr val="white"/>
                </a:solidFill>
                <a:latin typeface="ＭＳ Ｐゴシック" panose="020B0600070205080204" pitchFamily="50" charset="-128"/>
                <a:ea typeface="ＭＳ Ｐゴシック" panose="020B0600070205080204" pitchFamily="50" charset="-128"/>
              </a:rPr>
              <a:t>.</a:t>
            </a:r>
          </a:p>
          <a:p>
            <a:pPr>
              <a:buClr>
                <a:srgbClr val="00C6BB"/>
              </a:buClr>
              <a:defRPr/>
            </a:pPr>
            <a:r>
              <a:rPr lang="en-US" altLang="ja-JP" sz="2400" dirty="0">
                <a:solidFill>
                  <a:prstClr val="white"/>
                </a:solidFill>
                <a:latin typeface="ＭＳ Ｐゴシック" panose="020B0600070205080204" pitchFamily="50" charset="-128"/>
                <a:ea typeface="ＭＳ Ｐゴシック" panose="020B0600070205080204" pitchFamily="50" charset="-128"/>
              </a:rPr>
              <a:t>Line ‘c’ is C = C0×10</a:t>
            </a:r>
            <a:r>
              <a:rPr lang="en-US" altLang="ja-JP" sz="2400" baseline="30000" dirty="0">
                <a:solidFill>
                  <a:prstClr val="white"/>
                </a:solidFill>
                <a:latin typeface="ＭＳ Ｐゴシック" panose="020B0600070205080204" pitchFamily="50" charset="-128"/>
                <a:ea typeface="ＭＳ Ｐゴシック" panose="020B0600070205080204" pitchFamily="50" charset="-128"/>
              </a:rPr>
              <a:t>-0.6knt</a:t>
            </a:r>
            <a:r>
              <a:rPr lang="en-US" altLang="ja-JP" sz="2400" dirty="0">
                <a:solidFill>
                  <a:prstClr val="white"/>
                </a:solidFill>
                <a:latin typeface="ＭＳ Ｐゴシック" panose="020B0600070205080204" pitchFamily="50" charset="-128"/>
                <a:ea typeface="ＭＳ Ｐゴシック" panose="020B0600070205080204" pitchFamily="50" charset="-128"/>
              </a:rPr>
              <a:t> , it is revised from Line ‘a’ in order to meet </a:t>
            </a:r>
            <a:r>
              <a:rPr lang="en-US" altLang="ja-JP" sz="2400" u="sng" dirty="0">
                <a:solidFill>
                  <a:prstClr val="white"/>
                </a:solidFill>
                <a:latin typeface="ＭＳ Ｐゴシック" panose="020B0600070205080204" pitchFamily="50" charset="-128"/>
                <a:ea typeface="ＭＳ Ｐゴシック" panose="020B0600070205080204" pitchFamily="50" charset="-128"/>
              </a:rPr>
              <a:t>actual air diffusing</a:t>
            </a:r>
            <a:r>
              <a:rPr lang="en-US" altLang="ja-JP" sz="2400" dirty="0">
                <a:solidFill>
                  <a:prstClr val="white"/>
                </a:solidFill>
                <a:latin typeface="ＭＳ Ｐゴシック" panose="020B0600070205080204" pitchFamily="50" charset="-128"/>
                <a:ea typeface="ＭＳ Ｐゴシック" panose="020B0600070205080204" pitchFamily="50" charset="-128"/>
              </a:rPr>
              <a:t>.</a:t>
            </a:r>
          </a:p>
          <a:p>
            <a:pPr>
              <a:buClr>
                <a:srgbClr val="00C6BB"/>
              </a:buClr>
              <a:defRPr/>
            </a:pPr>
            <a:r>
              <a:rPr lang="en-US" altLang="ja-JP" sz="2400" dirty="0">
                <a:solidFill>
                  <a:prstClr val="white"/>
                </a:solidFill>
                <a:latin typeface="ＭＳ Ｐゴシック" panose="020B0600070205080204" pitchFamily="50" charset="-128"/>
                <a:ea typeface="ＭＳ Ｐゴシック" panose="020B0600070205080204" pitchFamily="50" charset="-128"/>
              </a:rPr>
              <a:t>Line ‘b’ is one sample of actual measurement data. This data was measured by young me (^_^). </a:t>
            </a:r>
          </a:p>
        </p:txBody>
      </p:sp>
      <p:pic>
        <p:nvPicPr>
          <p:cNvPr id="142" name="図 141">
            <a:extLst>
              <a:ext uri="{FF2B5EF4-FFF2-40B4-BE49-F238E27FC236}">
                <a16:creationId xmlns:a16="http://schemas.microsoft.com/office/drawing/2014/main" id="{513C2B41-0108-4503-90AF-AF2B03B5BC43}"/>
              </a:ext>
            </a:extLst>
          </p:cNvPr>
          <p:cNvPicPr>
            <a:picLocks noChangeAspect="1"/>
          </p:cNvPicPr>
          <p:nvPr/>
        </p:nvPicPr>
        <p:blipFill>
          <a:blip r:embed="rId3"/>
          <a:stretch>
            <a:fillRect/>
          </a:stretch>
        </p:blipFill>
        <p:spPr>
          <a:xfrm>
            <a:off x="8739528" y="1910684"/>
            <a:ext cx="3456000" cy="4562904"/>
          </a:xfrm>
          <a:prstGeom prst="rect">
            <a:avLst/>
          </a:prstGeom>
        </p:spPr>
      </p:pic>
      <p:sp>
        <p:nvSpPr>
          <p:cNvPr id="143" name="テキスト ボックス 142">
            <a:extLst>
              <a:ext uri="{FF2B5EF4-FFF2-40B4-BE49-F238E27FC236}">
                <a16:creationId xmlns:a16="http://schemas.microsoft.com/office/drawing/2014/main" id="{AB8F7AC5-2C2B-4983-8AE5-164169049B23}"/>
              </a:ext>
            </a:extLst>
          </p:cNvPr>
          <p:cNvSpPr txBox="1"/>
          <p:nvPr/>
        </p:nvSpPr>
        <p:spPr>
          <a:xfrm>
            <a:off x="8734931" y="6451179"/>
            <a:ext cx="3457069" cy="400110"/>
          </a:xfrm>
          <a:prstGeom prst="rect">
            <a:avLst/>
          </a:prstGeom>
          <a:solidFill>
            <a:schemeClr val="tx1"/>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schemeClr val="bg1"/>
                </a:solidFill>
                <a:latin typeface="ＭＳ Ｐゴシック" panose="020B0600070205080204" pitchFamily="50" charset="-128"/>
                <a:ea typeface="ＭＳ Ｐゴシック" panose="020B0600070205080204" pitchFamily="50" charset="-128"/>
              </a:rPr>
              <a:t>Passing time [min]</a:t>
            </a:r>
            <a:endParaRPr kumimoji="1" lang="ja-JP" altLang="en-US"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endParaRPr>
          </a:p>
        </p:txBody>
      </p:sp>
      <p:sp>
        <p:nvSpPr>
          <p:cNvPr id="144" name="テキスト ボックス 143">
            <a:extLst>
              <a:ext uri="{FF2B5EF4-FFF2-40B4-BE49-F238E27FC236}">
                <a16:creationId xmlns:a16="http://schemas.microsoft.com/office/drawing/2014/main" id="{A4E35A97-E392-456B-8C36-B55828B47EE3}"/>
              </a:ext>
            </a:extLst>
          </p:cNvPr>
          <p:cNvSpPr txBox="1"/>
          <p:nvPr/>
        </p:nvSpPr>
        <p:spPr>
          <a:xfrm rot="-5400000">
            <a:off x="6064575" y="4180933"/>
            <a:ext cx="4940602" cy="400110"/>
          </a:xfrm>
          <a:prstGeom prst="rect">
            <a:avLst/>
          </a:prstGeom>
          <a:solidFill>
            <a:schemeClr val="tx1"/>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schemeClr val="bg1"/>
                </a:solidFill>
                <a:latin typeface="ＭＳ Ｐゴシック" panose="020B0600070205080204" pitchFamily="50" charset="-128"/>
                <a:ea typeface="ＭＳ Ｐゴシック" panose="020B0600070205080204" pitchFamily="50" charset="-128"/>
              </a:rPr>
              <a:t>Particle concentration [pcs/ft3]</a:t>
            </a:r>
            <a:endParaRPr kumimoji="1" lang="ja-JP" altLang="en-US"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E9D946ED-C5B3-4295-923E-7564B5BFAB09}"/>
              </a:ext>
            </a:extLst>
          </p:cNvPr>
          <p:cNvSpPr txBox="1"/>
          <p:nvPr/>
        </p:nvSpPr>
        <p:spPr>
          <a:xfrm>
            <a:off x="8840368" y="5583732"/>
            <a:ext cx="1082065" cy="374398"/>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dirty="0">
                <a:solidFill>
                  <a:srgbClr val="FF0000"/>
                </a:solidFill>
                <a:latin typeface="Century Gothic" panose="020B0502020202020204" pitchFamily="34" charset="0"/>
                <a:ea typeface="ＭＳ Ｐゴシック" panose="020B0600070205080204" pitchFamily="50" charset="-128"/>
              </a:rPr>
              <a:t>Good</a:t>
            </a:r>
            <a:r>
              <a:rPr kumimoji="1" lang="ja-JP" altLang="en-US" dirty="0">
                <a:solidFill>
                  <a:srgbClr val="FF0000"/>
                </a:solidFill>
                <a:latin typeface="Century Gothic" panose="020B0502020202020204" pitchFamily="34" charset="0"/>
                <a:ea typeface="ＭＳ Ｐゴシック" panose="020B0600070205080204" pitchFamily="50" charset="-128"/>
              </a:rPr>
              <a:t>←</a:t>
            </a:r>
            <a:endParaRPr kumimoji="1" lang="ja-JP" altLang="en-US" b="0" i="0" u="none" strike="noStrike" kern="1200" cap="none" spc="0" normalizeH="0" baseline="0" noProof="0" dirty="0">
              <a:ln>
                <a:noFill/>
              </a:ln>
              <a:solidFill>
                <a:srgbClr val="FF0000"/>
              </a:solidFill>
              <a:effectLst/>
              <a:uLnTx/>
              <a:uFillTx/>
              <a:latin typeface="Century Gothic" panose="020B0502020202020204" pitchFamily="34" charset="0"/>
              <a:ea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D6561719-9EE7-4DAD-8C80-7A440A1D602B}"/>
              </a:ext>
            </a:extLst>
          </p:cNvPr>
          <p:cNvSpPr txBox="1"/>
          <p:nvPr/>
        </p:nvSpPr>
        <p:spPr>
          <a:xfrm>
            <a:off x="10345185" y="5583732"/>
            <a:ext cx="1082065" cy="374398"/>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ja-JP" altLang="en-US" dirty="0">
                <a:solidFill>
                  <a:srgbClr val="FF0000"/>
                </a:solidFill>
                <a:latin typeface="Century Gothic" panose="020B0502020202020204" pitchFamily="34" charset="0"/>
                <a:ea typeface="ＭＳ Ｐゴシック" panose="020B0600070205080204" pitchFamily="50" charset="-128"/>
              </a:rPr>
              <a:t>→</a:t>
            </a:r>
            <a:r>
              <a:rPr kumimoji="1" lang="en-US" altLang="ja-JP" dirty="0">
                <a:solidFill>
                  <a:srgbClr val="FF0000"/>
                </a:solidFill>
                <a:latin typeface="Century Gothic" panose="020B0502020202020204" pitchFamily="34" charset="0"/>
                <a:ea typeface="ＭＳ Ｐゴシック" panose="020B0600070205080204" pitchFamily="50" charset="-128"/>
              </a:rPr>
              <a:t>Bad</a:t>
            </a:r>
            <a:endParaRPr kumimoji="1" lang="ja-JP" altLang="en-US" b="0" i="0" u="none" strike="noStrike" kern="1200" cap="none" spc="0" normalizeH="0" baseline="0" noProof="0" dirty="0">
              <a:ln>
                <a:noFill/>
              </a:ln>
              <a:solidFill>
                <a:srgbClr val="FF0000"/>
              </a:solidFill>
              <a:effectLst/>
              <a:uLnTx/>
              <a:uFillTx/>
              <a:latin typeface="Century Gothic" panose="020B0502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89641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クォータブル</Template>
  <TotalTime>7107</TotalTime>
  <Words>2224</Words>
  <Application>Microsoft Office PowerPoint</Application>
  <PresentationFormat>ワイド画面</PresentationFormat>
  <Paragraphs>136</Paragraphs>
  <Slides>12</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游ゴシック</vt:lpstr>
      <vt:lpstr>Century Gothic</vt:lpstr>
      <vt:lpstr>Wingdings 2</vt:lpstr>
      <vt:lpstr>クォータブル</vt:lpstr>
      <vt:lpstr>Air change rate in BSL3 Lab</vt:lpstr>
      <vt:lpstr>Do you know ‘Air change rate’?</vt:lpstr>
      <vt:lpstr>Do you know what Air change rate means?</vt:lpstr>
      <vt:lpstr>Can you wait so long?</vt:lpstr>
      <vt:lpstr>Do you know 2 types air flow system?</vt:lpstr>
      <vt:lpstr>Unidirectional air flow</vt:lpstr>
      <vt:lpstr>Non unidirectional air flow</vt:lpstr>
      <vt:lpstr>Formula of particle concentration </vt:lpstr>
      <vt:lpstr>Diagram of particle concentration </vt:lpstr>
      <vt:lpstr>Air change rate of BSL3 lab</vt:lpstr>
      <vt:lpstr>How many minutes is needed?</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Detail of HEPA filter</dc:title>
  <dc:creator>三木 秀樹</dc:creator>
  <cp:lastModifiedBy>HIDEKI MIKI</cp:lastModifiedBy>
  <cp:revision>179</cp:revision>
  <dcterms:created xsi:type="dcterms:W3CDTF">2019-06-28T02:15:31Z</dcterms:created>
  <dcterms:modified xsi:type="dcterms:W3CDTF">2023-12-26T01:16:49Z</dcterms:modified>
</cp:coreProperties>
</file>